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Geist"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1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3009067"/>
            <a:ext cx="7556421" cy="2211348"/>
          </a:xfrm>
          <a:prstGeom prst="rect">
            <a:avLst/>
          </a:prstGeom>
          <a:noFill/>
          <a:ln/>
        </p:spPr>
        <p:txBody>
          <a:bodyPr wrap="squar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FortiGate Security Profiles: Enhancing Network Protection</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3820" y="527684"/>
            <a:ext cx="3300473" cy="4352092"/>
          </a:xfrm>
          <a:prstGeom prst="rect">
            <a:avLst/>
          </a:prstGeom>
        </p:spPr>
      </p:pic>
      <p:sp>
        <p:nvSpPr>
          <p:cNvPr id="3" name="Text 0"/>
          <p:cNvSpPr/>
          <p:nvPr/>
        </p:nvSpPr>
        <p:spPr>
          <a:xfrm>
            <a:off x="569000" y="5269825"/>
            <a:ext cx="3770114" cy="211336"/>
          </a:xfrm>
          <a:prstGeom prst="rect">
            <a:avLst/>
          </a:prstGeom>
          <a:noFill/>
          <a:ln/>
        </p:spPr>
        <p:txBody>
          <a:bodyPr wrap="none" lIns="0" tIns="0" rIns="0" bIns="0" rtlCol="0" anchor="t"/>
          <a:lstStyle/>
          <a:p>
            <a:pPr marL="0" indent="0" algn="l">
              <a:lnSpc>
                <a:spcPts val="1650"/>
              </a:lnSpc>
              <a:buNone/>
            </a:pPr>
            <a:endParaRPr lang="en-US" sz="1250" dirty="0"/>
          </a:p>
        </p:txBody>
      </p:sp>
      <p:sp>
        <p:nvSpPr>
          <p:cNvPr id="4" name="Text 1"/>
          <p:cNvSpPr/>
          <p:nvPr/>
        </p:nvSpPr>
        <p:spPr>
          <a:xfrm>
            <a:off x="4743212" y="714494"/>
            <a:ext cx="5871805" cy="422672"/>
          </a:xfrm>
          <a:prstGeom prst="rect">
            <a:avLst/>
          </a:prstGeom>
          <a:noFill/>
          <a:ln/>
        </p:spPr>
        <p:txBody>
          <a:bodyPr wrap="none" lIns="0" tIns="0" rIns="0" bIns="0" rtlCol="0" anchor="t"/>
          <a:lstStyle/>
          <a:p>
            <a:pPr marL="0" indent="0" algn="l">
              <a:lnSpc>
                <a:spcPts val="3300"/>
              </a:lnSpc>
              <a:buNone/>
            </a:pPr>
            <a:r>
              <a:rPr lang="en-US" sz="2400" b="1" dirty="0">
                <a:solidFill>
                  <a:srgbClr val="F2F5FA"/>
                </a:solidFill>
                <a:ea typeface="Geist Bold" pitchFamily="34" charset="-122"/>
                <a:cs typeface="Geist Bold" pitchFamily="34" charset="-120"/>
              </a:rPr>
              <a:t>What are FortiGate security profiles?</a:t>
            </a:r>
            <a:endParaRPr lang="en-US" sz="2400" dirty="0"/>
          </a:p>
        </p:txBody>
      </p:sp>
      <p:sp>
        <p:nvSpPr>
          <p:cNvPr id="5" name="Text 2"/>
          <p:cNvSpPr/>
          <p:nvPr/>
        </p:nvSpPr>
        <p:spPr>
          <a:xfrm>
            <a:off x="4743212" y="1299686"/>
            <a:ext cx="9325689" cy="634008"/>
          </a:xfrm>
          <a:prstGeom prst="rect">
            <a:avLst/>
          </a:prstGeom>
          <a:noFill/>
          <a:ln/>
        </p:spPr>
        <p:txBody>
          <a:bodyPr wrap="square" lIns="0" tIns="0" rIns="0" bIns="0" rtlCol="0" anchor="t"/>
          <a:lstStyle/>
          <a:p>
            <a:pPr marL="0" indent="0" algn="l">
              <a:lnSpc>
                <a:spcPts val="1650"/>
              </a:lnSpc>
              <a:buNone/>
            </a:pPr>
            <a:r>
              <a:rPr lang="en-US" dirty="0">
                <a:solidFill>
                  <a:srgbClr val="EBEDF0"/>
                </a:solidFill>
                <a:ea typeface="Geist" pitchFamily="34" charset="-122"/>
                <a:cs typeface="Geist" pitchFamily="34" charset="-120"/>
              </a:rPr>
              <a:t>In FortiGate, firewall policies control the traffic that goes through the firewall. You can add security profiles to these policies. The profiles check the traffic for things like viruses, bad websites, or dangerous apps. This way, you get protection directly in the firewall without needing extra devices.</a:t>
            </a:r>
            <a:endParaRPr lang="en-US" dirty="0"/>
          </a:p>
        </p:txBody>
      </p:sp>
      <p:sp>
        <p:nvSpPr>
          <p:cNvPr id="6" name="Text 3"/>
          <p:cNvSpPr/>
          <p:nvPr/>
        </p:nvSpPr>
        <p:spPr>
          <a:xfrm>
            <a:off x="4743212" y="2079903"/>
            <a:ext cx="9325689" cy="211336"/>
          </a:xfrm>
          <a:prstGeom prst="rect">
            <a:avLst/>
          </a:prstGeom>
          <a:noFill/>
          <a:ln/>
        </p:spPr>
        <p:txBody>
          <a:bodyPr wrap="none" lIns="0" tIns="0" rIns="0" bIns="0" rtlCol="0" anchor="t"/>
          <a:lstStyle/>
          <a:p>
            <a:pPr marL="0" indent="0" algn="l">
              <a:lnSpc>
                <a:spcPts val="1650"/>
              </a:lnSpc>
              <a:buNone/>
            </a:pPr>
            <a:endParaRPr lang="en-US" dirty="0"/>
          </a:p>
        </p:txBody>
      </p:sp>
      <p:sp>
        <p:nvSpPr>
          <p:cNvPr id="7" name="Text 4"/>
          <p:cNvSpPr/>
          <p:nvPr/>
        </p:nvSpPr>
        <p:spPr>
          <a:xfrm>
            <a:off x="4743212" y="2437448"/>
            <a:ext cx="9325689" cy="211336"/>
          </a:xfrm>
          <a:prstGeom prst="rect">
            <a:avLst/>
          </a:prstGeom>
          <a:noFill/>
          <a:ln/>
        </p:spPr>
        <p:txBody>
          <a:bodyPr wrap="none" lIns="0" tIns="0" rIns="0" bIns="0" rtlCol="0" anchor="t"/>
          <a:lstStyle/>
          <a:p>
            <a:pPr marL="0" indent="0" algn="l">
              <a:lnSpc>
                <a:spcPts val="1650"/>
              </a:lnSpc>
              <a:buNone/>
            </a:pPr>
            <a:r>
              <a:rPr lang="en-US" dirty="0">
                <a:solidFill>
                  <a:srgbClr val="EBEDF0"/>
                </a:solidFill>
                <a:ea typeface="Geist" pitchFamily="34" charset="-122"/>
                <a:cs typeface="Geist" pitchFamily="34" charset="-120"/>
              </a:rPr>
              <a:t>Some of the main types of security profiles :</a:t>
            </a:r>
            <a:endParaRPr lang="en-US" dirty="0"/>
          </a:p>
        </p:txBody>
      </p:sp>
      <p:sp>
        <p:nvSpPr>
          <p:cNvPr id="8" name="Text 5"/>
          <p:cNvSpPr/>
          <p:nvPr/>
        </p:nvSpPr>
        <p:spPr>
          <a:xfrm>
            <a:off x="4743212" y="2794992"/>
            <a:ext cx="9325689" cy="211336"/>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EBEDF0"/>
                </a:solidFill>
                <a:ea typeface="Geist" pitchFamily="34" charset="-122"/>
                <a:cs typeface="Geist" pitchFamily="34" charset="-120"/>
              </a:rPr>
              <a:t>AntiVirus</a:t>
            </a:r>
            <a:endParaRPr lang="en-US" dirty="0"/>
          </a:p>
        </p:txBody>
      </p:sp>
      <p:sp>
        <p:nvSpPr>
          <p:cNvPr id="9" name="Text 6"/>
          <p:cNvSpPr/>
          <p:nvPr/>
        </p:nvSpPr>
        <p:spPr>
          <a:xfrm>
            <a:off x="4743212" y="3063121"/>
            <a:ext cx="9325689" cy="211336"/>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EBEDF0"/>
                </a:solidFill>
                <a:ea typeface="Geist" pitchFamily="34" charset="-122"/>
                <a:cs typeface="Geist" pitchFamily="34" charset="-120"/>
              </a:rPr>
              <a:t>Web Filter</a:t>
            </a:r>
            <a:endParaRPr lang="en-US" dirty="0"/>
          </a:p>
        </p:txBody>
      </p:sp>
      <p:sp>
        <p:nvSpPr>
          <p:cNvPr id="10" name="Text 7"/>
          <p:cNvSpPr/>
          <p:nvPr/>
        </p:nvSpPr>
        <p:spPr>
          <a:xfrm>
            <a:off x="4743212" y="3331250"/>
            <a:ext cx="9325689" cy="211336"/>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EBEDF0"/>
                </a:solidFill>
                <a:ea typeface="Geist" pitchFamily="34" charset="-122"/>
                <a:cs typeface="Geist" pitchFamily="34" charset="-120"/>
              </a:rPr>
              <a:t>Application Control</a:t>
            </a:r>
            <a:endParaRPr lang="en-US" dirty="0"/>
          </a:p>
        </p:txBody>
      </p:sp>
      <p:sp>
        <p:nvSpPr>
          <p:cNvPr id="11" name="Text 8"/>
          <p:cNvSpPr/>
          <p:nvPr/>
        </p:nvSpPr>
        <p:spPr>
          <a:xfrm>
            <a:off x="4743212" y="3599378"/>
            <a:ext cx="9325689" cy="211336"/>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EBEDF0"/>
                </a:solidFill>
                <a:ea typeface="Geist" pitchFamily="34" charset="-122"/>
                <a:cs typeface="Geist" pitchFamily="34" charset="-120"/>
              </a:rPr>
              <a:t>IPS (Intrusion Prevention System)</a:t>
            </a:r>
            <a:endParaRPr lang="en-US" dirty="0"/>
          </a:p>
        </p:txBody>
      </p:sp>
      <p:sp>
        <p:nvSpPr>
          <p:cNvPr id="12" name="Text 9"/>
          <p:cNvSpPr/>
          <p:nvPr/>
        </p:nvSpPr>
        <p:spPr>
          <a:xfrm>
            <a:off x="4743212" y="3867507"/>
            <a:ext cx="9325689" cy="211336"/>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EBEDF0"/>
                </a:solidFill>
                <a:ea typeface="Geist" pitchFamily="34" charset="-122"/>
                <a:cs typeface="Geist" pitchFamily="34" charset="-120"/>
              </a:rPr>
              <a:t>DNS Filter</a:t>
            </a:r>
            <a:endParaRPr lang="en-US" dirty="0"/>
          </a:p>
        </p:txBody>
      </p:sp>
      <p:sp>
        <p:nvSpPr>
          <p:cNvPr id="13" name="Text 10"/>
          <p:cNvSpPr/>
          <p:nvPr/>
        </p:nvSpPr>
        <p:spPr>
          <a:xfrm>
            <a:off x="569000" y="5513665"/>
            <a:ext cx="6166366" cy="422672"/>
          </a:xfrm>
          <a:prstGeom prst="rect">
            <a:avLst/>
          </a:prstGeom>
          <a:noFill/>
          <a:ln/>
        </p:spPr>
        <p:txBody>
          <a:bodyPr wrap="none" lIns="0" tIns="0" rIns="0" bIns="0" rtlCol="0" anchor="t"/>
          <a:lstStyle/>
          <a:p>
            <a:pPr marL="0" indent="0" algn="l">
              <a:lnSpc>
                <a:spcPts val="3300"/>
              </a:lnSpc>
              <a:buNone/>
            </a:pPr>
            <a:r>
              <a:rPr lang="en-US" sz="2400" b="1" dirty="0">
                <a:solidFill>
                  <a:srgbClr val="F2F5FA"/>
                </a:solidFill>
                <a:ea typeface="Geist Bold" pitchFamily="34" charset="-122"/>
                <a:cs typeface="Geist Bold" pitchFamily="34" charset="-120"/>
              </a:rPr>
              <a:t>Why to use Fortigate security profiles </a:t>
            </a:r>
            <a:r>
              <a:rPr lang="en-US" sz="1600" dirty="0">
                <a:solidFill>
                  <a:srgbClr val="F2F5FA"/>
                </a:solidFill>
                <a:ea typeface="Geist Bold" pitchFamily="34" charset="-122"/>
                <a:cs typeface="Geist Bold" pitchFamily="34" charset="-120"/>
              </a:rPr>
              <a:t>:</a:t>
            </a:r>
            <a:endParaRPr lang="en-US" sz="1600" dirty="0"/>
          </a:p>
        </p:txBody>
      </p:sp>
      <p:sp>
        <p:nvSpPr>
          <p:cNvPr id="14" name="Shape 11"/>
          <p:cNvSpPr/>
          <p:nvPr/>
        </p:nvSpPr>
        <p:spPr>
          <a:xfrm>
            <a:off x="637506" y="6246495"/>
            <a:ext cx="13492401" cy="1139904"/>
          </a:xfrm>
          <a:prstGeom prst="roundRect">
            <a:avLst>
              <a:gd name="adj" fmla="val 5990"/>
            </a:avLst>
          </a:prstGeom>
          <a:solidFill>
            <a:srgbClr val="101620"/>
          </a:solidFill>
          <a:ln w="15240">
            <a:solidFill>
              <a:srgbClr val="002A80"/>
            </a:solidFill>
            <a:prstDash val="solid"/>
          </a:ln>
        </p:spPr>
        <p:txBody>
          <a:bodyPr/>
          <a:lstStyle/>
          <a:p>
            <a:endParaRPr lang="en-US" sz="1600"/>
          </a:p>
        </p:txBody>
      </p:sp>
      <p:sp>
        <p:nvSpPr>
          <p:cNvPr id="15" name="Shape 12"/>
          <p:cNvSpPr/>
          <p:nvPr/>
        </p:nvSpPr>
        <p:spPr>
          <a:xfrm>
            <a:off x="515852" y="6538455"/>
            <a:ext cx="4487228" cy="1109424"/>
          </a:xfrm>
          <a:prstGeom prst="roundRect">
            <a:avLst>
              <a:gd name="adj" fmla="val 6155"/>
            </a:avLst>
          </a:prstGeom>
          <a:solidFill>
            <a:srgbClr val="101620"/>
          </a:solidFill>
          <a:ln/>
        </p:spPr>
        <p:txBody>
          <a:bodyPr/>
          <a:lstStyle/>
          <a:p>
            <a:endParaRPr lang="en-US" sz="1600"/>
          </a:p>
        </p:txBody>
      </p:sp>
      <p:sp>
        <p:nvSpPr>
          <p:cNvPr id="16" name="Text 13"/>
          <p:cNvSpPr/>
          <p:nvPr/>
        </p:nvSpPr>
        <p:spPr>
          <a:xfrm>
            <a:off x="815266" y="6424255"/>
            <a:ext cx="2340769" cy="264200"/>
          </a:xfrm>
          <a:prstGeom prst="rect">
            <a:avLst/>
          </a:prstGeom>
          <a:noFill/>
          <a:ln/>
        </p:spPr>
        <p:txBody>
          <a:bodyPr wrap="none" lIns="0" tIns="0" rIns="0" bIns="0" rtlCol="0" anchor="t"/>
          <a:lstStyle/>
          <a:p>
            <a:pPr marL="0" indent="0" algn="l">
              <a:lnSpc>
                <a:spcPts val="2050"/>
              </a:lnSpc>
              <a:buNone/>
            </a:pPr>
            <a:r>
              <a:rPr lang="en-US" sz="2000" b="1" dirty="0">
                <a:solidFill>
                  <a:srgbClr val="EBEDF0"/>
                </a:solidFill>
                <a:ea typeface="Geist Bold" pitchFamily="34" charset="-122"/>
                <a:cs typeface="Geist Bold" pitchFamily="34" charset="-120"/>
              </a:rPr>
              <a:t>Defend Against Threats</a:t>
            </a:r>
            <a:endParaRPr lang="en-US" sz="2000" b="1" dirty="0"/>
          </a:p>
        </p:txBody>
      </p:sp>
      <p:sp>
        <p:nvSpPr>
          <p:cNvPr id="17" name="Text 14"/>
          <p:cNvSpPr/>
          <p:nvPr/>
        </p:nvSpPr>
        <p:spPr>
          <a:xfrm>
            <a:off x="815266" y="6785967"/>
            <a:ext cx="3918347" cy="422672"/>
          </a:xfrm>
          <a:prstGeom prst="rect">
            <a:avLst/>
          </a:prstGeom>
          <a:noFill/>
          <a:ln/>
        </p:spPr>
        <p:txBody>
          <a:bodyPr wrap="square" lIns="0" tIns="0" rIns="0" bIns="0" rtlCol="0" anchor="t"/>
          <a:lstStyle/>
          <a:p>
            <a:pPr marL="0" indent="0" algn="l">
              <a:lnSpc>
                <a:spcPts val="1650"/>
              </a:lnSpc>
              <a:buNone/>
            </a:pPr>
            <a:r>
              <a:rPr lang="en-US" sz="1600" dirty="0">
                <a:solidFill>
                  <a:srgbClr val="EBEDF0"/>
                </a:solidFill>
                <a:ea typeface="Geist" pitchFamily="34" charset="-122"/>
                <a:cs typeface="Geist" pitchFamily="34" charset="-120"/>
              </a:rPr>
              <a:t>Protect against strong cyberattacks, viruses, new unknown threats, and persistent threats</a:t>
            </a:r>
            <a:endParaRPr lang="en-US" sz="1600" dirty="0"/>
          </a:p>
        </p:txBody>
      </p:sp>
      <p:sp>
        <p:nvSpPr>
          <p:cNvPr id="18" name="Shape 15"/>
          <p:cNvSpPr/>
          <p:nvPr/>
        </p:nvSpPr>
        <p:spPr>
          <a:xfrm>
            <a:off x="5139973" y="6261735"/>
            <a:ext cx="4487347" cy="1109424"/>
          </a:xfrm>
          <a:prstGeom prst="rect">
            <a:avLst/>
          </a:prstGeom>
          <a:solidFill>
            <a:srgbClr val="101620"/>
          </a:solidFill>
          <a:ln/>
        </p:spPr>
        <p:txBody>
          <a:bodyPr/>
          <a:lstStyle/>
          <a:p>
            <a:endParaRPr lang="en-US" sz="1600"/>
          </a:p>
        </p:txBody>
      </p:sp>
      <p:sp>
        <p:nvSpPr>
          <p:cNvPr id="19" name="Shape 16"/>
          <p:cNvSpPr/>
          <p:nvPr/>
        </p:nvSpPr>
        <p:spPr>
          <a:xfrm>
            <a:off x="5139973" y="6261735"/>
            <a:ext cx="22860" cy="1109424"/>
          </a:xfrm>
          <a:prstGeom prst="roundRect">
            <a:avLst>
              <a:gd name="adj" fmla="val 298704"/>
            </a:avLst>
          </a:prstGeom>
          <a:solidFill>
            <a:srgbClr val="002A80"/>
          </a:solidFill>
          <a:ln/>
        </p:spPr>
        <p:txBody>
          <a:bodyPr/>
          <a:lstStyle/>
          <a:p>
            <a:endParaRPr lang="en-US" sz="1600"/>
          </a:p>
        </p:txBody>
      </p:sp>
      <p:sp>
        <p:nvSpPr>
          <p:cNvPr id="20" name="Text 17"/>
          <p:cNvSpPr/>
          <p:nvPr/>
        </p:nvSpPr>
        <p:spPr>
          <a:xfrm>
            <a:off x="5546334" y="6424255"/>
            <a:ext cx="2374463" cy="264200"/>
          </a:xfrm>
          <a:prstGeom prst="rect">
            <a:avLst/>
          </a:prstGeom>
          <a:noFill/>
          <a:ln/>
        </p:spPr>
        <p:txBody>
          <a:bodyPr wrap="none" lIns="0" tIns="0" rIns="0" bIns="0" rtlCol="0" anchor="t"/>
          <a:lstStyle/>
          <a:p>
            <a:pPr marL="0" indent="0" algn="l">
              <a:lnSpc>
                <a:spcPts val="2050"/>
              </a:lnSpc>
              <a:buNone/>
            </a:pPr>
            <a:r>
              <a:rPr lang="en-US" sz="2000" b="1" dirty="0">
                <a:solidFill>
                  <a:srgbClr val="EBEDF0"/>
                </a:solidFill>
                <a:ea typeface="Geist Bold" pitchFamily="34" charset="-122"/>
                <a:cs typeface="Geist Bold" pitchFamily="34" charset="-120"/>
              </a:rPr>
              <a:t>Control Content Access</a:t>
            </a:r>
            <a:endParaRPr lang="en-US" sz="2000" b="1" dirty="0"/>
          </a:p>
        </p:txBody>
      </p:sp>
      <p:sp>
        <p:nvSpPr>
          <p:cNvPr id="21" name="Text 18"/>
          <p:cNvSpPr/>
          <p:nvPr/>
        </p:nvSpPr>
        <p:spPr>
          <a:xfrm>
            <a:off x="5546334" y="6785967"/>
            <a:ext cx="3674626" cy="422672"/>
          </a:xfrm>
          <a:prstGeom prst="rect">
            <a:avLst/>
          </a:prstGeom>
          <a:noFill/>
          <a:ln/>
        </p:spPr>
        <p:txBody>
          <a:bodyPr wrap="square" lIns="0" tIns="0" rIns="0" bIns="0" rtlCol="0" anchor="t"/>
          <a:lstStyle/>
          <a:p>
            <a:pPr marL="0" indent="0" algn="l">
              <a:lnSpc>
                <a:spcPts val="1650"/>
              </a:lnSpc>
              <a:buNone/>
            </a:pPr>
            <a:r>
              <a:rPr lang="en-US" sz="1600" dirty="0">
                <a:solidFill>
                  <a:srgbClr val="EBEDF0"/>
                </a:solidFill>
                <a:ea typeface="Geist" pitchFamily="34" charset="-122"/>
                <a:cs typeface="Geist" pitchFamily="34" charset="-120"/>
              </a:rPr>
              <a:t>Control what users can access online to keep browsing safe</a:t>
            </a:r>
            <a:endParaRPr lang="en-US" sz="1600" dirty="0"/>
          </a:p>
        </p:txBody>
      </p:sp>
      <p:sp>
        <p:nvSpPr>
          <p:cNvPr id="22" name="Shape 19"/>
          <p:cNvSpPr/>
          <p:nvPr/>
        </p:nvSpPr>
        <p:spPr>
          <a:xfrm>
            <a:off x="4936853" y="6613267"/>
            <a:ext cx="406360" cy="406360"/>
          </a:xfrm>
          <a:prstGeom prst="roundRect">
            <a:avLst>
              <a:gd name="adj" fmla="val 16804"/>
            </a:avLst>
          </a:prstGeom>
          <a:solidFill>
            <a:srgbClr val="101620">
              <a:alpha val="95000"/>
            </a:srgbClr>
          </a:solidFill>
          <a:ln w="22860">
            <a:solidFill>
              <a:srgbClr val="002A80"/>
            </a:solidFill>
            <a:prstDash val="solid"/>
          </a:ln>
        </p:spPr>
        <p:txBody>
          <a:bodyPr/>
          <a:lstStyle/>
          <a:p>
            <a:endParaRPr lang="en-US" sz="1600"/>
          </a:p>
        </p:txBody>
      </p:sp>
      <p:pic>
        <p:nvPicPr>
          <p:cNvPr id="23" name="Image 1" descr="preencoded.png"/>
          <p:cNvPicPr>
            <a:picLocks noChangeAspect="1"/>
          </p:cNvPicPr>
          <p:nvPr/>
        </p:nvPicPr>
        <p:blipFill>
          <a:blip r:embed="rId4"/>
          <a:stretch>
            <a:fillRect/>
          </a:stretch>
        </p:blipFill>
        <p:spPr>
          <a:xfrm>
            <a:off x="5038413" y="6684347"/>
            <a:ext cx="203121" cy="264081"/>
          </a:xfrm>
          <a:prstGeom prst="rect">
            <a:avLst/>
          </a:prstGeom>
        </p:spPr>
      </p:pic>
      <p:sp>
        <p:nvSpPr>
          <p:cNvPr id="24" name="Shape 20"/>
          <p:cNvSpPr/>
          <p:nvPr/>
        </p:nvSpPr>
        <p:spPr>
          <a:xfrm>
            <a:off x="9627320" y="6261735"/>
            <a:ext cx="4487228" cy="1109424"/>
          </a:xfrm>
          <a:prstGeom prst="rect">
            <a:avLst/>
          </a:prstGeom>
          <a:solidFill>
            <a:srgbClr val="101620"/>
          </a:solidFill>
          <a:ln/>
        </p:spPr>
        <p:txBody>
          <a:bodyPr/>
          <a:lstStyle/>
          <a:p>
            <a:endParaRPr lang="en-US" sz="1600"/>
          </a:p>
        </p:txBody>
      </p:sp>
      <p:sp>
        <p:nvSpPr>
          <p:cNvPr id="25" name="Shape 21"/>
          <p:cNvSpPr/>
          <p:nvPr/>
        </p:nvSpPr>
        <p:spPr>
          <a:xfrm>
            <a:off x="9627320" y="6261735"/>
            <a:ext cx="22860" cy="1109424"/>
          </a:xfrm>
          <a:prstGeom prst="roundRect">
            <a:avLst>
              <a:gd name="adj" fmla="val 298704"/>
            </a:avLst>
          </a:prstGeom>
          <a:solidFill>
            <a:srgbClr val="002A80"/>
          </a:solidFill>
          <a:ln/>
        </p:spPr>
        <p:txBody>
          <a:bodyPr/>
          <a:lstStyle/>
          <a:p>
            <a:endParaRPr lang="en-US" sz="1600"/>
          </a:p>
        </p:txBody>
      </p:sp>
      <p:sp>
        <p:nvSpPr>
          <p:cNvPr id="26" name="Text 22"/>
          <p:cNvSpPr/>
          <p:nvPr/>
        </p:nvSpPr>
        <p:spPr>
          <a:xfrm>
            <a:off x="10033680" y="6424255"/>
            <a:ext cx="2032159" cy="264200"/>
          </a:xfrm>
          <a:prstGeom prst="rect">
            <a:avLst/>
          </a:prstGeom>
          <a:noFill/>
          <a:ln/>
        </p:spPr>
        <p:txBody>
          <a:bodyPr wrap="none" lIns="0" tIns="0" rIns="0" bIns="0" rtlCol="0" anchor="t"/>
          <a:lstStyle/>
          <a:p>
            <a:pPr marL="0" indent="0" algn="l">
              <a:lnSpc>
                <a:spcPts val="2050"/>
              </a:lnSpc>
              <a:buNone/>
            </a:pPr>
            <a:r>
              <a:rPr lang="en-US" sz="2000" b="1" dirty="0">
                <a:solidFill>
                  <a:srgbClr val="EBEDF0"/>
                </a:solidFill>
                <a:ea typeface="Geist Bold" pitchFamily="34" charset="-122"/>
                <a:cs typeface="Geist Bold" pitchFamily="34" charset="-120"/>
              </a:rPr>
              <a:t>Ensure Compliance</a:t>
            </a:r>
            <a:endParaRPr lang="en-US" sz="2000" b="1" dirty="0"/>
          </a:p>
        </p:txBody>
      </p:sp>
      <p:sp>
        <p:nvSpPr>
          <p:cNvPr id="27" name="Text 23"/>
          <p:cNvSpPr/>
          <p:nvPr/>
        </p:nvSpPr>
        <p:spPr>
          <a:xfrm>
            <a:off x="10033680" y="6785967"/>
            <a:ext cx="3918347" cy="422672"/>
          </a:xfrm>
          <a:prstGeom prst="rect">
            <a:avLst/>
          </a:prstGeom>
          <a:noFill/>
          <a:ln/>
        </p:spPr>
        <p:txBody>
          <a:bodyPr wrap="square" lIns="0" tIns="0" rIns="0" bIns="0" rtlCol="0" anchor="t"/>
          <a:lstStyle/>
          <a:p>
            <a:pPr marL="0" indent="0" algn="l">
              <a:lnSpc>
                <a:spcPts val="1650"/>
              </a:lnSpc>
              <a:buNone/>
            </a:pPr>
            <a:r>
              <a:rPr lang="en-US" sz="1600" dirty="0">
                <a:solidFill>
                  <a:srgbClr val="EBEDF0"/>
                </a:solidFill>
                <a:ea typeface="Geist" pitchFamily="34" charset="-122"/>
                <a:cs typeface="Geist" pitchFamily="34" charset="-120"/>
              </a:rPr>
              <a:t>Make sure the network follows strict security rules and laws like GDPR and PCI DSS.</a:t>
            </a:r>
            <a:endParaRPr lang="en-US" sz="1600" dirty="0"/>
          </a:p>
        </p:txBody>
      </p:sp>
      <p:sp>
        <p:nvSpPr>
          <p:cNvPr id="28" name="Shape 24"/>
          <p:cNvSpPr/>
          <p:nvPr/>
        </p:nvSpPr>
        <p:spPr>
          <a:xfrm>
            <a:off x="9424199" y="6613267"/>
            <a:ext cx="406360" cy="406360"/>
          </a:xfrm>
          <a:prstGeom prst="roundRect">
            <a:avLst>
              <a:gd name="adj" fmla="val 16804"/>
            </a:avLst>
          </a:prstGeom>
          <a:solidFill>
            <a:srgbClr val="101620">
              <a:alpha val="95000"/>
            </a:srgbClr>
          </a:solidFill>
          <a:ln w="22860">
            <a:solidFill>
              <a:srgbClr val="002A80"/>
            </a:solidFill>
            <a:prstDash val="solid"/>
          </a:ln>
        </p:spPr>
        <p:txBody>
          <a:bodyPr/>
          <a:lstStyle/>
          <a:p>
            <a:endParaRPr lang="en-US" sz="1600"/>
          </a:p>
        </p:txBody>
      </p:sp>
      <p:pic>
        <p:nvPicPr>
          <p:cNvPr id="29" name="Image 2" descr="preencoded.png"/>
          <p:cNvPicPr>
            <a:picLocks noChangeAspect="1"/>
          </p:cNvPicPr>
          <p:nvPr/>
        </p:nvPicPr>
        <p:blipFill>
          <a:blip r:embed="rId5"/>
          <a:stretch>
            <a:fillRect/>
          </a:stretch>
        </p:blipFill>
        <p:spPr>
          <a:xfrm>
            <a:off x="9525759" y="6714827"/>
            <a:ext cx="203121" cy="203121"/>
          </a:xfrm>
          <a:prstGeom prst="rect">
            <a:avLst/>
          </a:prstGeom>
        </p:spPr>
      </p:pic>
      <p:pic>
        <p:nvPicPr>
          <p:cNvPr id="31" name="Picture 30">
            <a:extLst>
              <a:ext uri="{FF2B5EF4-FFF2-40B4-BE49-F238E27FC236}">
                <a16:creationId xmlns:a16="http://schemas.microsoft.com/office/drawing/2014/main" id="{54D19548-7BB5-BA95-7C4C-D3A464143324}"/>
              </a:ext>
            </a:extLst>
          </p:cNvPr>
          <p:cNvPicPr>
            <a:picLocks noChangeAspect="1"/>
          </p:cNvPicPr>
          <p:nvPr/>
        </p:nvPicPr>
        <p:blipFill>
          <a:blip r:embed="rId6"/>
          <a:stretch>
            <a:fillRect/>
          </a:stretch>
        </p:blipFill>
        <p:spPr>
          <a:xfrm>
            <a:off x="12620344" y="7467494"/>
            <a:ext cx="2010056" cy="7621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3896" y="545187"/>
            <a:ext cx="3965377" cy="515541"/>
          </a:xfrm>
          <a:prstGeom prst="rect">
            <a:avLst/>
          </a:prstGeom>
          <a:noFill/>
          <a:ln/>
        </p:spPr>
        <p:txBody>
          <a:bodyPr wrap="none" lIns="0" tIns="0" rIns="0" bIns="0" rtlCol="0" anchor="t"/>
          <a:lstStyle/>
          <a:p>
            <a:pPr marL="0" indent="0" algn="l">
              <a:lnSpc>
                <a:spcPts val="4050"/>
              </a:lnSpc>
              <a:buNone/>
            </a:pPr>
            <a:r>
              <a:rPr lang="en-US" sz="3100" b="1" dirty="0">
                <a:solidFill>
                  <a:srgbClr val="F2F5FA"/>
                </a:solidFill>
                <a:latin typeface="Geist Bold" pitchFamily="34" charset="0"/>
                <a:ea typeface="Geist Bold" pitchFamily="34" charset="-122"/>
                <a:cs typeface="Geist Bold" pitchFamily="34" charset="-120"/>
              </a:rPr>
              <a:t>Antivirus</a:t>
            </a:r>
            <a:endParaRPr lang="en-US" sz="3100" dirty="0"/>
          </a:p>
        </p:txBody>
      </p:sp>
      <p:sp>
        <p:nvSpPr>
          <p:cNvPr id="3" name="Shape 1"/>
          <p:cNvSpPr/>
          <p:nvPr/>
        </p:nvSpPr>
        <p:spPr>
          <a:xfrm>
            <a:off x="693896" y="1457206"/>
            <a:ext cx="6522125" cy="3152418"/>
          </a:xfrm>
          <a:prstGeom prst="roundRect">
            <a:avLst>
              <a:gd name="adj" fmla="val 3481"/>
            </a:avLst>
          </a:prstGeom>
          <a:solidFill>
            <a:srgbClr val="101620">
              <a:alpha val="95000"/>
            </a:srgbClr>
          </a:solidFill>
          <a:ln w="22860">
            <a:solidFill>
              <a:srgbClr val="002A80"/>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671036" y="1457206"/>
            <a:ext cx="91440" cy="3152418"/>
          </a:xfrm>
          <a:prstGeom prst="rect">
            <a:avLst/>
          </a:prstGeom>
        </p:spPr>
      </p:pic>
      <p:sp>
        <p:nvSpPr>
          <p:cNvPr id="5" name="Text 2"/>
          <p:cNvSpPr/>
          <p:nvPr/>
        </p:nvSpPr>
        <p:spPr>
          <a:xfrm>
            <a:off x="983575" y="1678305"/>
            <a:ext cx="2763203" cy="322183"/>
          </a:xfrm>
          <a:prstGeom prst="rect">
            <a:avLst/>
          </a:prstGeom>
          <a:noFill/>
          <a:ln/>
        </p:spPr>
        <p:txBody>
          <a:bodyPr wrap="none" lIns="0" tIns="0" rIns="0" bIns="0" rtlCol="0" anchor="t"/>
          <a:lstStyle/>
          <a:p>
            <a:pPr marL="0" indent="0" algn="l">
              <a:lnSpc>
                <a:spcPts val="2500"/>
              </a:lnSpc>
              <a:buNone/>
            </a:pPr>
            <a:r>
              <a:rPr lang="en-US" sz="1950" b="1" dirty="0">
                <a:solidFill>
                  <a:srgbClr val="EBEDF0"/>
                </a:solidFill>
                <a:latin typeface="Geist Bold" pitchFamily="34" charset="0"/>
                <a:ea typeface="Geist Bold" pitchFamily="34" charset="-122"/>
                <a:cs typeface="Geist Bold" pitchFamily="34" charset="-120"/>
              </a:rPr>
              <a:t>Purpose and Function :</a:t>
            </a:r>
            <a:endParaRPr lang="en-US" sz="1950" dirty="0"/>
          </a:p>
        </p:txBody>
      </p:sp>
      <p:sp>
        <p:nvSpPr>
          <p:cNvPr id="6" name="Text 3"/>
          <p:cNvSpPr/>
          <p:nvPr/>
        </p:nvSpPr>
        <p:spPr>
          <a:xfrm>
            <a:off x="983575" y="2119432"/>
            <a:ext cx="6011347" cy="515303"/>
          </a:xfrm>
          <a:prstGeom prst="rect">
            <a:avLst/>
          </a:prstGeom>
          <a:noFill/>
          <a:ln/>
        </p:spPr>
        <p:txBody>
          <a:bodyPr wrap="squar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Checks files and traffic for viruses, malware, and other bad software.</a:t>
            </a:r>
            <a:endParaRPr lang="en-US" sz="1550" dirty="0"/>
          </a:p>
        </p:txBody>
      </p:sp>
      <p:sp>
        <p:nvSpPr>
          <p:cNvPr id="7" name="Text 4"/>
          <p:cNvSpPr/>
          <p:nvPr/>
        </p:nvSpPr>
        <p:spPr>
          <a:xfrm>
            <a:off x="983575" y="2704028"/>
            <a:ext cx="6011347" cy="515303"/>
          </a:xfrm>
          <a:prstGeom prst="rect">
            <a:avLst/>
          </a:prstGeom>
          <a:noFill/>
          <a:ln/>
        </p:spPr>
        <p:txBody>
          <a:bodyPr wrap="squar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Works with different types of traffic, like web (HTTP), file transfer (FTP), and email (SMTP, POP3).</a:t>
            </a:r>
            <a:endParaRPr lang="en-US" sz="1550" dirty="0"/>
          </a:p>
        </p:txBody>
      </p:sp>
      <p:sp>
        <p:nvSpPr>
          <p:cNvPr id="8" name="Text 5"/>
          <p:cNvSpPr/>
          <p:nvPr/>
        </p:nvSpPr>
        <p:spPr>
          <a:xfrm>
            <a:off x="983575" y="3288625"/>
            <a:ext cx="6011347" cy="515303"/>
          </a:xfrm>
          <a:prstGeom prst="rect">
            <a:avLst/>
          </a:prstGeom>
          <a:noFill/>
          <a:ln/>
        </p:spPr>
        <p:txBody>
          <a:bodyPr wrap="squar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Can either Block the threat right away or just Monitor it (only record it for later study).</a:t>
            </a:r>
            <a:endParaRPr lang="en-US" sz="1550" dirty="0"/>
          </a:p>
        </p:txBody>
      </p:sp>
      <p:sp>
        <p:nvSpPr>
          <p:cNvPr id="9" name="Text 6"/>
          <p:cNvSpPr/>
          <p:nvPr/>
        </p:nvSpPr>
        <p:spPr>
          <a:xfrm>
            <a:off x="983575" y="3873222"/>
            <a:ext cx="6011347" cy="515303"/>
          </a:xfrm>
          <a:prstGeom prst="rect">
            <a:avLst/>
          </a:prstGeom>
          <a:noFill/>
          <a:ln/>
        </p:spPr>
        <p:txBody>
          <a:bodyPr wrap="squar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If a file looks suspicious, it can be sent to a sandbox (a safe, separate place) to test its behavior.</a:t>
            </a:r>
            <a:endParaRPr lang="en-US" sz="1550" dirty="0"/>
          </a:p>
        </p:txBody>
      </p:sp>
      <p:sp>
        <p:nvSpPr>
          <p:cNvPr id="10" name="Shape 7"/>
          <p:cNvSpPr/>
          <p:nvPr/>
        </p:nvSpPr>
        <p:spPr>
          <a:xfrm>
            <a:off x="7414260" y="1457206"/>
            <a:ext cx="6522244" cy="3152418"/>
          </a:xfrm>
          <a:prstGeom prst="roundRect">
            <a:avLst>
              <a:gd name="adj" fmla="val 3481"/>
            </a:avLst>
          </a:prstGeom>
          <a:solidFill>
            <a:srgbClr val="101620">
              <a:alpha val="95000"/>
            </a:srgbClr>
          </a:solidFill>
          <a:ln w="22860">
            <a:solidFill>
              <a:srgbClr val="002A80"/>
            </a:solidFill>
            <a:prstDash val="solid"/>
          </a:ln>
        </p:spPr>
        <p:txBody>
          <a:bodyPr/>
          <a:lstStyle/>
          <a:p>
            <a:endParaRPr lang="en-US"/>
          </a:p>
        </p:txBody>
      </p:sp>
      <p:pic>
        <p:nvPicPr>
          <p:cNvPr id="11" name="Image 1" descr="preencoded.png"/>
          <p:cNvPicPr>
            <a:picLocks noChangeAspect="1"/>
          </p:cNvPicPr>
          <p:nvPr/>
        </p:nvPicPr>
        <p:blipFill>
          <a:blip r:embed="rId3"/>
          <a:stretch>
            <a:fillRect/>
          </a:stretch>
        </p:blipFill>
        <p:spPr>
          <a:xfrm>
            <a:off x="7391400" y="1457206"/>
            <a:ext cx="91440" cy="3152418"/>
          </a:xfrm>
          <a:prstGeom prst="rect">
            <a:avLst/>
          </a:prstGeom>
        </p:spPr>
      </p:pic>
      <p:sp>
        <p:nvSpPr>
          <p:cNvPr id="12" name="Text 8"/>
          <p:cNvSpPr/>
          <p:nvPr/>
        </p:nvSpPr>
        <p:spPr>
          <a:xfrm>
            <a:off x="7703939" y="1678305"/>
            <a:ext cx="2478286" cy="322183"/>
          </a:xfrm>
          <a:prstGeom prst="rect">
            <a:avLst/>
          </a:prstGeom>
          <a:noFill/>
          <a:ln/>
        </p:spPr>
        <p:txBody>
          <a:bodyPr wrap="none" lIns="0" tIns="0" rIns="0" bIns="0" rtlCol="0" anchor="t"/>
          <a:lstStyle/>
          <a:p>
            <a:pPr marL="0" indent="0" algn="l">
              <a:lnSpc>
                <a:spcPts val="2500"/>
              </a:lnSpc>
              <a:buNone/>
            </a:pPr>
            <a:r>
              <a:rPr lang="en-US" sz="1950" b="1" dirty="0">
                <a:solidFill>
                  <a:srgbClr val="EBEDF0"/>
                </a:solidFill>
                <a:latin typeface="Geist Bold" pitchFamily="34" charset="0"/>
                <a:ea typeface="Geist Bold" pitchFamily="34" charset="-122"/>
                <a:cs typeface="Geist Bold" pitchFamily="34" charset="-120"/>
              </a:rPr>
              <a:t>Inspection Modes :</a:t>
            </a:r>
            <a:endParaRPr lang="en-US" sz="1950" dirty="0"/>
          </a:p>
        </p:txBody>
      </p:sp>
      <p:sp>
        <p:nvSpPr>
          <p:cNvPr id="13" name="Text 9"/>
          <p:cNvSpPr/>
          <p:nvPr/>
        </p:nvSpPr>
        <p:spPr>
          <a:xfrm>
            <a:off x="7703939" y="2119432"/>
            <a:ext cx="6011466" cy="515303"/>
          </a:xfrm>
          <a:prstGeom prst="rect">
            <a:avLst/>
          </a:prstGeom>
          <a:noFill/>
          <a:ln/>
        </p:spPr>
        <p:txBody>
          <a:bodyPr wrap="square" lIns="0" tIns="0" rIns="0" bIns="0" rtlCol="0" anchor="t"/>
          <a:lstStyle/>
          <a:p>
            <a:pPr marL="342900" indent="-342900" algn="l">
              <a:lnSpc>
                <a:spcPts val="2000"/>
              </a:lnSpc>
              <a:buSzPct val="100000"/>
              <a:buChar char="•"/>
            </a:pPr>
            <a:r>
              <a:rPr lang="en-US" sz="1550" b="1" dirty="0">
                <a:solidFill>
                  <a:srgbClr val="EBEDF0"/>
                </a:solidFill>
                <a:latin typeface="Geist" pitchFamily="34" charset="0"/>
                <a:ea typeface="Geist" pitchFamily="34" charset="-122"/>
                <a:cs typeface="Geist" pitchFamily="34" charset="-120"/>
              </a:rPr>
              <a:t>Flow-based</a:t>
            </a:r>
            <a:r>
              <a:rPr lang="en-US" sz="1550" dirty="0">
                <a:solidFill>
                  <a:srgbClr val="EBEDF0"/>
                </a:solidFill>
                <a:latin typeface="Geist" pitchFamily="34" charset="0"/>
                <a:ea typeface="Geist" pitchFamily="34" charset="-122"/>
                <a:cs typeface="Geist" pitchFamily="34" charset="-120"/>
              </a:rPr>
              <a:t>: Checks traffic while it moves. Faster but with fewer features.</a:t>
            </a:r>
            <a:endParaRPr lang="en-US" sz="1550" dirty="0"/>
          </a:p>
        </p:txBody>
      </p:sp>
      <p:sp>
        <p:nvSpPr>
          <p:cNvPr id="14" name="Text 10"/>
          <p:cNvSpPr/>
          <p:nvPr/>
        </p:nvSpPr>
        <p:spPr>
          <a:xfrm>
            <a:off x="7703939" y="2704028"/>
            <a:ext cx="6011466" cy="515303"/>
          </a:xfrm>
          <a:prstGeom prst="rect">
            <a:avLst/>
          </a:prstGeom>
          <a:noFill/>
          <a:ln/>
        </p:spPr>
        <p:txBody>
          <a:bodyPr wrap="square" lIns="0" tIns="0" rIns="0" bIns="0" rtlCol="0" anchor="t"/>
          <a:lstStyle/>
          <a:p>
            <a:pPr marL="342900" indent="-342900" algn="l">
              <a:lnSpc>
                <a:spcPts val="2000"/>
              </a:lnSpc>
              <a:buSzPct val="100000"/>
              <a:buChar char="•"/>
            </a:pPr>
            <a:r>
              <a:rPr lang="en-US" sz="1550" b="1" dirty="0">
                <a:solidFill>
                  <a:srgbClr val="EBEDF0"/>
                </a:solidFill>
                <a:latin typeface="Geist" pitchFamily="34" charset="0"/>
                <a:ea typeface="Geist" pitchFamily="34" charset="-122"/>
                <a:cs typeface="Geist" pitchFamily="34" charset="-120"/>
              </a:rPr>
              <a:t>Proxy-based</a:t>
            </a:r>
            <a:r>
              <a:rPr lang="en-US" sz="1550" dirty="0">
                <a:solidFill>
                  <a:srgbClr val="EBEDF0"/>
                </a:solidFill>
                <a:latin typeface="Geist" pitchFamily="34" charset="0"/>
                <a:ea typeface="Geist" pitchFamily="34" charset="-122"/>
                <a:cs typeface="Geist" pitchFamily="34" charset="-120"/>
              </a:rPr>
              <a:t>: Rebuilds the content before checking. More detailed but uses more resources.</a:t>
            </a:r>
            <a:endParaRPr lang="en-US" sz="1550" dirty="0"/>
          </a:p>
        </p:txBody>
      </p:sp>
      <p:sp>
        <p:nvSpPr>
          <p:cNvPr id="15" name="Text 11"/>
          <p:cNvSpPr/>
          <p:nvPr/>
        </p:nvSpPr>
        <p:spPr>
          <a:xfrm>
            <a:off x="7703939" y="3288625"/>
            <a:ext cx="6011466" cy="515303"/>
          </a:xfrm>
          <a:prstGeom prst="rect">
            <a:avLst/>
          </a:prstGeom>
          <a:noFill/>
          <a:ln/>
        </p:spPr>
        <p:txBody>
          <a:bodyPr wrap="squar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The Antivirus mode must match the Firewall Policy mode to work correctly.</a:t>
            </a:r>
            <a:endParaRPr lang="en-US" sz="1550" dirty="0"/>
          </a:p>
        </p:txBody>
      </p:sp>
      <p:sp>
        <p:nvSpPr>
          <p:cNvPr id="16" name="Text 12"/>
          <p:cNvSpPr/>
          <p:nvPr/>
        </p:nvSpPr>
        <p:spPr>
          <a:xfrm>
            <a:off x="693896" y="5030867"/>
            <a:ext cx="3447217" cy="322183"/>
          </a:xfrm>
          <a:prstGeom prst="rect">
            <a:avLst/>
          </a:prstGeom>
          <a:noFill/>
          <a:ln/>
        </p:spPr>
        <p:txBody>
          <a:bodyPr wrap="none" lIns="0" tIns="0" rIns="0" bIns="0" rtlCol="0" anchor="t"/>
          <a:lstStyle/>
          <a:p>
            <a:pPr marL="0" indent="0" algn="l">
              <a:lnSpc>
                <a:spcPts val="2500"/>
              </a:lnSpc>
              <a:buNone/>
            </a:pPr>
            <a:r>
              <a:rPr lang="en-US" sz="1950" b="1" dirty="0">
                <a:solidFill>
                  <a:srgbClr val="F2F5FA"/>
                </a:solidFill>
                <a:latin typeface="Geist Bold" pitchFamily="34" charset="0"/>
                <a:ea typeface="Geist Bold" pitchFamily="34" charset="-122"/>
                <a:cs typeface="Geist Bold" pitchFamily="34" charset="-120"/>
              </a:rPr>
              <a:t>General Configuration Steps</a:t>
            </a:r>
            <a:endParaRPr lang="en-US" sz="1950" dirty="0"/>
          </a:p>
        </p:txBody>
      </p:sp>
      <p:sp>
        <p:nvSpPr>
          <p:cNvPr id="17" name="Text 13"/>
          <p:cNvSpPr/>
          <p:nvPr/>
        </p:nvSpPr>
        <p:spPr>
          <a:xfrm>
            <a:off x="693896" y="5551289"/>
            <a:ext cx="7752040" cy="25765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Go to </a:t>
            </a:r>
            <a:r>
              <a:rPr lang="en-US" sz="1550" b="1" dirty="0">
                <a:solidFill>
                  <a:srgbClr val="EBEDF0"/>
                </a:solidFill>
                <a:latin typeface="Geist" pitchFamily="34" charset="0"/>
                <a:ea typeface="Geist" pitchFamily="34" charset="-122"/>
                <a:cs typeface="Geist" pitchFamily="34" charset="-120"/>
              </a:rPr>
              <a:t>Security Profiles &gt; AntiVirus</a:t>
            </a:r>
            <a:r>
              <a:rPr lang="en-US" sz="1550" dirty="0">
                <a:solidFill>
                  <a:srgbClr val="EBEDF0"/>
                </a:solidFill>
                <a:latin typeface="Geist" pitchFamily="34" charset="0"/>
                <a:ea typeface="Geist" pitchFamily="34" charset="-122"/>
                <a:cs typeface="Geist" pitchFamily="34" charset="-120"/>
              </a:rPr>
              <a:t> and make a new profile.</a:t>
            </a:r>
            <a:endParaRPr lang="en-US" sz="1550" dirty="0"/>
          </a:p>
        </p:txBody>
      </p:sp>
      <p:sp>
        <p:nvSpPr>
          <p:cNvPr id="18" name="Text 14"/>
          <p:cNvSpPr/>
          <p:nvPr/>
        </p:nvSpPr>
        <p:spPr>
          <a:xfrm>
            <a:off x="693896" y="5878235"/>
            <a:ext cx="7752040" cy="25765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Give the profile a clear name and description.</a:t>
            </a:r>
            <a:endParaRPr lang="en-US" sz="1550" dirty="0"/>
          </a:p>
        </p:txBody>
      </p:sp>
      <p:sp>
        <p:nvSpPr>
          <p:cNvPr id="19" name="Text 15"/>
          <p:cNvSpPr/>
          <p:nvPr/>
        </p:nvSpPr>
        <p:spPr>
          <a:xfrm>
            <a:off x="693896" y="6205180"/>
            <a:ext cx="7752040" cy="25765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Turn on scanning for the needed protocols and choose the action.</a:t>
            </a:r>
            <a:endParaRPr lang="en-US" sz="1550" dirty="0"/>
          </a:p>
        </p:txBody>
      </p:sp>
      <p:sp>
        <p:nvSpPr>
          <p:cNvPr id="20" name="Text 16"/>
          <p:cNvSpPr/>
          <p:nvPr/>
        </p:nvSpPr>
        <p:spPr>
          <a:xfrm>
            <a:off x="693896" y="6532126"/>
            <a:ext cx="7752040" cy="25765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Pick the inspection mode: </a:t>
            </a:r>
            <a:r>
              <a:rPr lang="en-US" sz="1550" b="1" dirty="0">
                <a:solidFill>
                  <a:srgbClr val="EBEDF0"/>
                </a:solidFill>
                <a:latin typeface="Geist" pitchFamily="34" charset="0"/>
                <a:ea typeface="Geist" pitchFamily="34" charset="-122"/>
                <a:cs typeface="Geist" pitchFamily="34" charset="-120"/>
              </a:rPr>
              <a:t>Flow-based</a:t>
            </a:r>
            <a:r>
              <a:rPr lang="en-US" sz="1550" dirty="0">
                <a:solidFill>
                  <a:srgbClr val="EBEDF0"/>
                </a:solidFill>
                <a:latin typeface="Geist" pitchFamily="34" charset="0"/>
                <a:ea typeface="Geist" pitchFamily="34" charset="-122"/>
                <a:cs typeface="Geist" pitchFamily="34" charset="-120"/>
              </a:rPr>
              <a:t> or </a:t>
            </a:r>
            <a:r>
              <a:rPr lang="en-US" sz="1550" b="1" dirty="0">
                <a:solidFill>
                  <a:srgbClr val="EBEDF0"/>
                </a:solidFill>
                <a:latin typeface="Geist" pitchFamily="34" charset="0"/>
                <a:ea typeface="Geist" pitchFamily="34" charset="-122"/>
                <a:cs typeface="Geist" pitchFamily="34" charset="-120"/>
              </a:rPr>
              <a:t>Proxy-based</a:t>
            </a:r>
            <a:r>
              <a:rPr lang="en-US" sz="1550" dirty="0">
                <a:solidFill>
                  <a:srgbClr val="EBEDF0"/>
                </a:solidFill>
                <a:latin typeface="Geist" pitchFamily="34" charset="0"/>
                <a:ea typeface="Geist" pitchFamily="34" charset="-122"/>
                <a:cs typeface="Geist" pitchFamily="34" charset="-120"/>
              </a:rPr>
              <a:t>.</a:t>
            </a:r>
            <a:endParaRPr lang="en-US" sz="1550" dirty="0"/>
          </a:p>
        </p:txBody>
      </p:sp>
      <p:sp>
        <p:nvSpPr>
          <p:cNvPr id="21" name="Text 17"/>
          <p:cNvSpPr/>
          <p:nvPr/>
        </p:nvSpPr>
        <p:spPr>
          <a:xfrm>
            <a:off x="693896" y="6859072"/>
            <a:ext cx="7752040" cy="25765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(Optional) Connect with </a:t>
            </a:r>
            <a:r>
              <a:rPr lang="en-US" sz="1550" b="1" dirty="0">
                <a:solidFill>
                  <a:srgbClr val="EBEDF0"/>
                </a:solidFill>
                <a:latin typeface="Geist" pitchFamily="34" charset="0"/>
                <a:ea typeface="Geist" pitchFamily="34" charset="-122"/>
                <a:cs typeface="Geist" pitchFamily="34" charset="-120"/>
              </a:rPr>
              <a:t>FortiSandbox</a:t>
            </a:r>
            <a:r>
              <a:rPr lang="en-US" sz="1550" dirty="0">
                <a:solidFill>
                  <a:srgbClr val="EBEDF0"/>
                </a:solidFill>
                <a:latin typeface="Geist" pitchFamily="34" charset="0"/>
                <a:ea typeface="Geist" pitchFamily="34" charset="-122"/>
                <a:cs typeface="Geist" pitchFamily="34" charset="-120"/>
              </a:rPr>
              <a:t> for advanced threat analysis.</a:t>
            </a:r>
            <a:endParaRPr lang="en-US" sz="1550" dirty="0"/>
          </a:p>
        </p:txBody>
      </p:sp>
      <p:sp>
        <p:nvSpPr>
          <p:cNvPr id="22" name="Text 18"/>
          <p:cNvSpPr/>
          <p:nvPr/>
        </p:nvSpPr>
        <p:spPr>
          <a:xfrm>
            <a:off x="693896" y="7186017"/>
            <a:ext cx="7752040" cy="25765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Link the profile to the Firewall Policy that controls the traffic.</a:t>
            </a:r>
            <a:endParaRPr lang="en-US" sz="1550" dirty="0"/>
          </a:p>
        </p:txBody>
      </p:sp>
      <p:pic>
        <p:nvPicPr>
          <p:cNvPr id="23" name="Image 2" descr="preencoded.png"/>
          <p:cNvPicPr>
            <a:picLocks noChangeAspect="1"/>
          </p:cNvPicPr>
          <p:nvPr/>
        </p:nvPicPr>
        <p:blipFill>
          <a:blip r:embed="rId4"/>
          <a:stretch>
            <a:fillRect/>
          </a:stretch>
        </p:blipFill>
        <p:spPr>
          <a:xfrm>
            <a:off x="8372007" y="4782275"/>
            <a:ext cx="6258393" cy="33611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7433" y="403146"/>
            <a:ext cx="3151227" cy="232529"/>
          </a:xfrm>
          <a:prstGeom prst="rect">
            <a:avLst/>
          </a:prstGeom>
          <a:noFill/>
          <a:ln/>
        </p:spPr>
        <p:txBody>
          <a:bodyPr wrap="none" lIns="0" tIns="0" rIns="0" bIns="0" rtlCol="0" anchor="t"/>
          <a:lstStyle/>
          <a:p>
            <a:pPr marL="0" indent="0" algn="l">
              <a:lnSpc>
                <a:spcPts val="1800"/>
              </a:lnSpc>
              <a:buNone/>
            </a:pPr>
            <a:r>
              <a:rPr lang="en-US" sz="2800" b="1" dirty="0">
                <a:solidFill>
                  <a:srgbClr val="F2F5FA"/>
                </a:solidFill>
                <a:latin typeface="Geist Bold" pitchFamily="34" charset="0"/>
                <a:ea typeface="Geist Bold" pitchFamily="34" charset="-122"/>
                <a:cs typeface="Geist Bold" pitchFamily="34" charset="-120"/>
              </a:rPr>
              <a:t>Web Filter (Controlling Web Access)</a:t>
            </a:r>
            <a:endParaRPr lang="en-US" sz="2800" b="1" dirty="0"/>
          </a:p>
        </p:txBody>
      </p:sp>
      <p:pic>
        <p:nvPicPr>
          <p:cNvPr id="3" name="Image 0" descr="preencoded.png"/>
          <p:cNvPicPr>
            <a:picLocks noChangeAspect="1"/>
          </p:cNvPicPr>
          <p:nvPr/>
        </p:nvPicPr>
        <p:blipFill>
          <a:blip r:embed="rId3"/>
          <a:stretch>
            <a:fillRect/>
          </a:stretch>
        </p:blipFill>
        <p:spPr>
          <a:xfrm>
            <a:off x="237291" y="3845857"/>
            <a:ext cx="5442823" cy="4093250"/>
          </a:xfrm>
          <a:prstGeom prst="rect">
            <a:avLst/>
          </a:prstGeom>
        </p:spPr>
      </p:pic>
      <p:sp>
        <p:nvSpPr>
          <p:cNvPr id="4" name="Shape 1"/>
          <p:cNvSpPr/>
          <p:nvPr/>
        </p:nvSpPr>
        <p:spPr>
          <a:xfrm>
            <a:off x="206811" y="1048437"/>
            <a:ext cx="9149112" cy="2352318"/>
          </a:xfrm>
          <a:prstGeom prst="roundRect">
            <a:avLst>
              <a:gd name="adj" fmla="val 3110"/>
            </a:avLst>
          </a:prstGeom>
          <a:solidFill>
            <a:srgbClr val="101620">
              <a:alpha val="95000"/>
            </a:srgbClr>
          </a:solidFill>
          <a:ln w="15240">
            <a:solidFill>
              <a:srgbClr val="002A80"/>
            </a:solidFill>
            <a:prstDash val="solid"/>
          </a:ln>
        </p:spPr>
        <p:txBody>
          <a:bodyPr/>
          <a:lstStyle/>
          <a:p>
            <a:endParaRPr lang="en-US" dirty="0"/>
          </a:p>
        </p:txBody>
      </p:sp>
      <p:pic>
        <p:nvPicPr>
          <p:cNvPr id="5" name="Image 1" descr="preencoded.png"/>
          <p:cNvPicPr>
            <a:picLocks noChangeAspect="1"/>
          </p:cNvPicPr>
          <p:nvPr/>
        </p:nvPicPr>
        <p:blipFill>
          <a:blip r:embed="rId4"/>
          <a:stretch>
            <a:fillRect/>
          </a:stretch>
        </p:blipFill>
        <p:spPr>
          <a:xfrm>
            <a:off x="206811" y="1107255"/>
            <a:ext cx="60960" cy="2352318"/>
          </a:xfrm>
          <a:prstGeom prst="rect">
            <a:avLst/>
          </a:prstGeom>
        </p:spPr>
      </p:pic>
      <p:sp>
        <p:nvSpPr>
          <p:cNvPr id="6" name="Text 2"/>
          <p:cNvSpPr/>
          <p:nvPr/>
        </p:nvSpPr>
        <p:spPr>
          <a:xfrm>
            <a:off x="402193" y="1241677"/>
            <a:ext cx="1661160" cy="193715"/>
          </a:xfrm>
          <a:prstGeom prst="rect">
            <a:avLst/>
          </a:prstGeom>
          <a:noFill/>
          <a:ln/>
        </p:spPr>
        <p:txBody>
          <a:bodyPr wrap="none" lIns="0" tIns="0" rIns="0" bIns="0" rtlCol="0" anchor="t"/>
          <a:lstStyle/>
          <a:p>
            <a:pPr marL="0" indent="0" algn="l">
              <a:lnSpc>
                <a:spcPts val="1500"/>
              </a:lnSpc>
              <a:buNone/>
            </a:pPr>
            <a:r>
              <a:rPr lang="en-US" sz="2400" b="1" dirty="0">
                <a:solidFill>
                  <a:srgbClr val="EBEDF0"/>
                </a:solidFill>
                <a:latin typeface="Geist Bold" pitchFamily="34" charset="0"/>
                <a:ea typeface="Geist Bold" pitchFamily="34" charset="-122"/>
                <a:cs typeface="Geist Bold" pitchFamily="34" charset="-120"/>
              </a:rPr>
              <a:t>Purpose and Function </a:t>
            </a:r>
            <a:r>
              <a:rPr lang="en-US" sz="1150" b="1" dirty="0">
                <a:solidFill>
                  <a:srgbClr val="EBEDF0"/>
                </a:solidFill>
                <a:latin typeface="Geist Bold" pitchFamily="34" charset="0"/>
                <a:ea typeface="Geist Bold" pitchFamily="34" charset="-122"/>
                <a:cs typeface="Geist Bold" pitchFamily="34" charset="-120"/>
              </a:rPr>
              <a:t>:</a:t>
            </a:r>
            <a:endParaRPr lang="en-US" sz="1150" dirty="0"/>
          </a:p>
        </p:txBody>
      </p:sp>
      <p:sp>
        <p:nvSpPr>
          <p:cNvPr id="7" name="Text 3"/>
          <p:cNvSpPr/>
          <p:nvPr/>
        </p:nvSpPr>
        <p:spPr>
          <a:xfrm>
            <a:off x="402193" y="1506948"/>
            <a:ext cx="6523553" cy="155019"/>
          </a:xfrm>
          <a:prstGeom prst="rect">
            <a:avLst/>
          </a:prstGeom>
          <a:noFill/>
          <a:ln/>
        </p:spPr>
        <p:txBody>
          <a:bodyPr wrap="none" lIns="0" tIns="0" rIns="0" bIns="0" rtlCol="0" anchor="t"/>
          <a:lstStyle/>
          <a:p>
            <a:pPr marL="0" indent="0" algn="l">
              <a:lnSpc>
                <a:spcPts val="1200"/>
              </a:lnSpc>
              <a:buNone/>
            </a:pPr>
            <a:endParaRPr lang="en-US" sz="900" dirty="0"/>
          </a:p>
        </p:txBody>
      </p:sp>
      <p:sp>
        <p:nvSpPr>
          <p:cNvPr id="8" name="Text 4"/>
          <p:cNvSpPr/>
          <p:nvPr/>
        </p:nvSpPr>
        <p:spPr>
          <a:xfrm>
            <a:off x="402193" y="1733524"/>
            <a:ext cx="6523553" cy="155019"/>
          </a:xfrm>
          <a:prstGeom prst="rect">
            <a:avLst/>
          </a:prstGeom>
          <a:noFill/>
          <a:ln/>
        </p:spPr>
        <p:txBody>
          <a:bodyPr wrap="none" lIns="0" tIns="0" rIns="0" bIns="0" rtlCol="0" anchor="t"/>
          <a:lstStyle/>
          <a:p>
            <a:pPr marL="342900" indent="-342900" algn="l">
              <a:lnSpc>
                <a:spcPts val="1200"/>
              </a:lnSpc>
              <a:buSzPct val="100000"/>
              <a:buChar char="•"/>
            </a:pPr>
            <a:r>
              <a:rPr lang="en-US" sz="1600" dirty="0">
                <a:solidFill>
                  <a:srgbClr val="EBEDF0"/>
                </a:solidFill>
                <a:latin typeface="Geist" pitchFamily="34" charset="0"/>
                <a:ea typeface="Geist" pitchFamily="34" charset="-122"/>
                <a:cs typeface="Geist" pitchFamily="34" charset="-120"/>
              </a:rPr>
              <a:t>Decides which websites people can open (like social media, chool sites, or blocked content).</a:t>
            </a:r>
            <a:endParaRPr lang="en-US" sz="1600" dirty="0"/>
          </a:p>
        </p:txBody>
      </p:sp>
      <p:sp>
        <p:nvSpPr>
          <p:cNvPr id="9" name="Text 5"/>
          <p:cNvSpPr/>
          <p:nvPr/>
        </p:nvSpPr>
        <p:spPr>
          <a:xfrm>
            <a:off x="368045" y="2064789"/>
            <a:ext cx="6523553" cy="155019"/>
          </a:xfrm>
          <a:prstGeom prst="rect">
            <a:avLst/>
          </a:prstGeom>
          <a:noFill/>
          <a:ln/>
        </p:spPr>
        <p:txBody>
          <a:bodyPr wrap="none" lIns="0" tIns="0" rIns="0" bIns="0" rtlCol="0" anchor="t"/>
          <a:lstStyle/>
          <a:p>
            <a:pPr>
              <a:lnSpc>
                <a:spcPts val="1200"/>
              </a:lnSpc>
              <a:buSzPct val="100000"/>
            </a:pPr>
            <a:r>
              <a:rPr lang="en-US" sz="900" dirty="0">
                <a:solidFill>
                  <a:srgbClr val="EBEDF0"/>
                </a:solidFill>
                <a:latin typeface="Geist" pitchFamily="34" charset="0"/>
                <a:ea typeface="Geist" pitchFamily="34" charset="-122"/>
                <a:cs typeface="Geist" pitchFamily="34" charset="-120"/>
              </a:rPr>
              <a:t>            </a:t>
            </a:r>
            <a:r>
              <a:rPr lang="en-US" sz="1600" dirty="0">
                <a:solidFill>
                  <a:srgbClr val="EBEDF0"/>
                </a:solidFill>
                <a:latin typeface="Geist" pitchFamily="34" charset="0"/>
                <a:ea typeface="Geist" pitchFamily="34" charset="-122"/>
                <a:cs typeface="Geist" pitchFamily="34" charset="-120"/>
              </a:rPr>
              <a:t> Uses FortiGuard Web Filtering with a big updated list of website categories</a:t>
            </a:r>
            <a:endParaRPr lang="en-US" sz="1600" dirty="0"/>
          </a:p>
        </p:txBody>
      </p:sp>
      <p:sp>
        <p:nvSpPr>
          <p:cNvPr id="10" name="Text 6"/>
          <p:cNvSpPr/>
          <p:nvPr/>
        </p:nvSpPr>
        <p:spPr>
          <a:xfrm>
            <a:off x="402192" y="2451470"/>
            <a:ext cx="6523553" cy="155019"/>
          </a:xfrm>
          <a:prstGeom prst="rect">
            <a:avLst/>
          </a:prstGeom>
          <a:noFill/>
          <a:ln/>
        </p:spPr>
        <p:txBody>
          <a:bodyPr wrap="none" lIns="0" tIns="0" rIns="0" bIns="0" rtlCol="0" anchor="t"/>
          <a:lstStyle/>
          <a:p>
            <a:pPr marL="342900" indent="-342900" algn="l">
              <a:lnSpc>
                <a:spcPts val="1200"/>
              </a:lnSpc>
              <a:buSzPct val="100000"/>
              <a:buChar char="•"/>
            </a:pPr>
            <a:r>
              <a:rPr lang="en-US" sz="1600" dirty="0">
                <a:solidFill>
                  <a:srgbClr val="EBEDF0"/>
                </a:solidFill>
                <a:latin typeface="Geist" pitchFamily="34" charset="0"/>
                <a:ea typeface="Geist" pitchFamily="34" charset="-122"/>
                <a:cs typeface="Geist" pitchFamily="34" charset="-120"/>
              </a:rPr>
              <a:t>Can block certain websites (by URL) or certain words in pages</a:t>
            </a:r>
            <a:endParaRPr lang="en-US" sz="1600" dirty="0"/>
          </a:p>
        </p:txBody>
      </p:sp>
      <p:sp>
        <p:nvSpPr>
          <p:cNvPr id="11" name="Text 7"/>
          <p:cNvSpPr/>
          <p:nvPr/>
        </p:nvSpPr>
        <p:spPr>
          <a:xfrm>
            <a:off x="386953" y="2773414"/>
            <a:ext cx="6523553" cy="214551"/>
          </a:xfrm>
          <a:prstGeom prst="rect">
            <a:avLst/>
          </a:prstGeom>
          <a:noFill/>
          <a:ln/>
        </p:spPr>
        <p:txBody>
          <a:bodyPr wrap="none" lIns="0" tIns="0" rIns="0" bIns="0" rtlCol="0" anchor="t"/>
          <a:lstStyle/>
          <a:p>
            <a:pPr marL="342900" indent="-342900" algn="l">
              <a:lnSpc>
                <a:spcPts val="1200"/>
              </a:lnSpc>
              <a:buSzPct val="100000"/>
              <a:buChar char="•"/>
            </a:pPr>
            <a:r>
              <a:rPr lang="en-US" sz="1600" dirty="0">
                <a:solidFill>
                  <a:srgbClr val="EBEDF0"/>
                </a:solidFill>
                <a:latin typeface="Geist" pitchFamily="34" charset="0"/>
                <a:ea typeface="Geist" pitchFamily="34" charset="-122"/>
                <a:cs typeface="Geist" pitchFamily="34" charset="-120"/>
              </a:rPr>
              <a:t>Actions: Allow, Block, Monitor, Warning, or Ask to log in</a:t>
            </a:r>
            <a:r>
              <a:rPr lang="en-US" sz="900" dirty="0">
                <a:solidFill>
                  <a:srgbClr val="EBEDF0"/>
                </a:solidFill>
                <a:latin typeface="Geist" pitchFamily="34" charset="0"/>
                <a:ea typeface="Geist" pitchFamily="34" charset="-122"/>
                <a:cs typeface="Geist" pitchFamily="34" charset="-120"/>
              </a:rPr>
              <a:t>.</a:t>
            </a:r>
            <a:endParaRPr lang="en-US" sz="900" dirty="0"/>
          </a:p>
        </p:txBody>
      </p:sp>
      <p:sp>
        <p:nvSpPr>
          <p:cNvPr id="12" name="Text 8"/>
          <p:cNvSpPr/>
          <p:nvPr/>
        </p:nvSpPr>
        <p:spPr>
          <a:xfrm>
            <a:off x="356472" y="3170348"/>
            <a:ext cx="6523553" cy="155019"/>
          </a:xfrm>
          <a:prstGeom prst="rect">
            <a:avLst/>
          </a:prstGeom>
          <a:noFill/>
          <a:ln/>
        </p:spPr>
        <p:txBody>
          <a:bodyPr wrap="none" lIns="0" tIns="0" rIns="0" bIns="0" rtlCol="0" anchor="t"/>
          <a:lstStyle/>
          <a:p>
            <a:pPr marL="342900" indent="-342900" algn="l">
              <a:lnSpc>
                <a:spcPts val="1200"/>
              </a:lnSpc>
              <a:buSzPct val="100000"/>
              <a:buChar char="•"/>
            </a:pPr>
            <a:r>
              <a:rPr lang="en-US" sz="1600" dirty="0">
                <a:solidFill>
                  <a:srgbClr val="EBEDF0"/>
                </a:solidFill>
                <a:latin typeface="Geist" pitchFamily="34" charset="0"/>
                <a:ea typeface="Geist" pitchFamily="34" charset="-122"/>
                <a:cs typeface="Geist" pitchFamily="34" charset="-120"/>
              </a:rPr>
              <a:t>Extra options: force Safe Search and let admins by pass the block.</a:t>
            </a:r>
            <a:endParaRPr lang="en-US" sz="1600" dirty="0"/>
          </a:p>
        </p:txBody>
      </p:sp>
      <p:sp>
        <p:nvSpPr>
          <p:cNvPr id="13" name="Shape 9"/>
          <p:cNvSpPr/>
          <p:nvPr/>
        </p:nvSpPr>
        <p:spPr>
          <a:xfrm>
            <a:off x="5963901" y="3756512"/>
            <a:ext cx="8162694" cy="3862221"/>
          </a:xfrm>
          <a:prstGeom prst="roundRect">
            <a:avLst>
              <a:gd name="adj" fmla="val 3110"/>
            </a:avLst>
          </a:prstGeom>
          <a:solidFill>
            <a:srgbClr val="101620">
              <a:alpha val="95000"/>
            </a:srgbClr>
          </a:solidFill>
          <a:ln w="15240">
            <a:solidFill>
              <a:srgbClr val="002A80"/>
            </a:solidFill>
            <a:prstDash val="solid"/>
          </a:ln>
        </p:spPr>
        <p:txBody>
          <a:bodyPr/>
          <a:lstStyle/>
          <a:p>
            <a:endParaRPr lang="en-US"/>
          </a:p>
        </p:txBody>
      </p:sp>
      <p:pic>
        <p:nvPicPr>
          <p:cNvPr id="14" name="Image 2" descr="preencoded.png"/>
          <p:cNvPicPr>
            <a:picLocks noChangeAspect="1"/>
          </p:cNvPicPr>
          <p:nvPr/>
        </p:nvPicPr>
        <p:blipFill>
          <a:blip r:embed="rId4"/>
          <a:stretch>
            <a:fillRect/>
          </a:stretch>
        </p:blipFill>
        <p:spPr>
          <a:xfrm>
            <a:off x="5839709" y="3832119"/>
            <a:ext cx="100089" cy="3862221"/>
          </a:xfrm>
          <a:prstGeom prst="rect">
            <a:avLst/>
          </a:prstGeom>
        </p:spPr>
      </p:pic>
      <p:sp>
        <p:nvSpPr>
          <p:cNvPr id="15" name="Text 10"/>
          <p:cNvSpPr/>
          <p:nvPr/>
        </p:nvSpPr>
        <p:spPr>
          <a:xfrm>
            <a:off x="6183272" y="4154495"/>
            <a:ext cx="2473793" cy="540911"/>
          </a:xfrm>
          <a:prstGeom prst="rect">
            <a:avLst/>
          </a:prstGeom>
          <a:noFill/>
          <a:ln/>
        </p:spPr>
        <p:txBody>
          <a:bodyPr wrap="none" lIns="0" tIns="0" rIns="0" bIns="0" rtlCol="0" anchor="t"/>
          <a:lstStyle/>
          <a:p>
            <a:pPr marL="0" indent="0" algn="l">
              <a:lnSpc>
                <a:spcPts val="1500"/>
              </a:lnSpc>
              <a:buNone/>
            </a:pPr>
            <a:r>
              <a:rPr lang="en-US" sz="2400" b="1" dirty="0">
                <a:solidFill>
                  <a:srgbClr val="EBEDF0"/>
                </a:solidFill>
                <a:latin typeface="Geist Bold" pitchFamily="34" charset="0"/>
                <a:ea typeface="Geist Bold" pitchFamily="34" charset="-122"/>
                <a:cs typeface="Geist Bold" pitchFamily="34" charset="-120"/>
              </a:rPr>
              <a:t>General Configuration Steps</a:t>
            </a:r>
            <a:endParaRPr lang="en-US" sz="2400" dirty="0"/>
          </a:p>
        </p:txBody>
      </p:sp>
      <p:sp>
        <p:nvSpPr>
          <p:cNvPr id="16" name="Text 11"/>
          <p:cNvSpPr/>
          <p:nvPr/>
        </p:nvSpPr>
        <p:spPr>
          <a:xfrm>
            <a:off x="6328239" y="4231813"/>
            <a:ext cx="7787205" cy="254522"/>
          </a:xfrm>
          <a:prstGeom prst="rect">
            <a:avLst/>
          </a:prstGeom>
          <a:noFill/>
          <a:ln/>
        </p:spPr>
        <p:txBody>
          <a:bodyPr wrap="none" lIns="0" tIns="0" rIns="0" bIns="0" rtlCol="0" anchor="t"/>
          <a:lstStyle/>
          <a:p>
            <a:pPr marL="0" indent="0" algn="l">
              <a:lnSpc>
                <a:spcPts val="1200"/>
              </a:lnSpc>
              <a:buNone/>
            </a:pPr>
            <a:endParaRPr lang="en-US" sz="900" dirty="0"/>
          </a:p>
        </p:txBody>
      </p:sp>
      <p:sp>
        <p:nvSpPr>
          <p:cNvPr id="17" name="Text 12"/>
          <p:cNvSpPr/>
          <p:nvPr/>
        </p:nvSpPr>
        <p:spPr>
          <a:xfrm>
            <a:off x="6055603" y="4914123"/>
            <a:ext cx="7787205" cy="254522"/>
          </a:xfrm>
          <a:prstGeom prst="rect">
            <a:avLst/>
          </a:prstGeom>
          <a:noFill/>
          <a:ln/>
        </p:spPr>
        <p:txBody>
          <a:bodyPr wrap="none" lIns="0" tIns="0" rIns="0" bIns="0" rtlCol="0" anchor="t"/>
          <a:lstStyle/>
          <a:p>
            <a:pPr marL="342900" indent="-342900" algn="l">
              <a:lnSpc>
                <a:spcPts val="1200"/>
              </a:lnSpc>
              <a:buSzPct val="100000"/>
              <a:buChar char="•"/>
            </a:pPr>
            <a:r>
              <a:rPr lang="en-US" sz="1600" dirty="0">
                <a:solidFill>
                  <a:srgbClr val="EBEDF0"/>
                </a:solidFill>
                <a:latin typeface="Geist" pitchFamily="34" charset="0"/>
                <a:ea typeface="Geist" pitchFamily="34" charset="-122"/>
                <a:cs typeface="Geist" pitchFamily="34" charset="-120"/>
              </a:rPr>
              <a:t>Go to </a:t>
            </a:r>
            <a:r>
              <a:rPr lang="en-US" sz="1600" i="1" dirty="0">
                <a:solidFill>
                  <a:srgbClr val="EBEDF0"/>
                </a:solidFill>
                <a:latin typeface="Geist" pitchFamily="34" charset="0"/>
                <a:ea typeface="Geist" pitchFamily="34" charset="-122"/>
                <a:cs typeface="Geist" pitchFamily="34" charset="-120"/>
              </a:rPr>
              <a:t>Security Profiles &gt; Web Filter</a:t>
            </a:r>
            <a:r>
              <a:rPr lang="en-US" sz="1600" dirty="0">
                <a:solidFill>
                  <a:srgbClr val="EBEDF0"/>
                </a:solidFill>
                <a:latin typeface="Geist" pitchFamily="34" charset="0"/>
                <a:ea typeface="Geist" pitchFamily="34" charset="-122"/>
                <a:cs typeface="Geist" pitchFamily="34" charset="-120"/>
              </a:rPr>
              <a:t> and create a new profile</a:t>
            </a:r>
            <a:r>
              <a:rPr lang="en-US" sz="900" dirty="0">
                <a:solidFill>
                  <a:srgbClr val="EBEDF0"/>
                </a:solidFill>
                <a:latin typeface="Geist" pitchFamily="34" charset="0"/>
                <a:ea typeface="Geist" pitchFamily="34" charset="-122"/>
                <a:cs typeface="Geist" pitchFamily="34" charset="-120"/>
              </a:rPr>
              <a:t>.</a:t>
            </a:r>
            <a:endParaRPr lang="en-US" sz="900" dirty="0"/>
          </a:p>
        </p:txBody>
      </p:sp>
      <p:sp>
        <p:nvSpPr>
          <p:cNvPr id="18" name="Text 13"/>
          <p:cNvSpPr/>
          <p:nvPr/>
        </p:nvSpPr>
        <p:spPr>
          <a:xfrm>
            <a:off x="6055603" y="5498213"/>
            <a:ext cx="7787205" cy="668726"/>
          </a:xfrm>
          <a:prstGeom prst="rect">
            <a:avLst/>
          </a:prstGeom>
          <a:noFill/>
          <a:ln/>
        </p:spPr>
        <p:txBody>
          <a:bodyPr wrap="none" lIns="0" tIns="0" rIns="0" bIns="0" rtlCol="0" anchor="t"/>
          <a:lstStyle/>
          <a:p>
            <a:pPr marL="342900" indent="-342900" algn="l">
              <a:lnSpc>
                <a:spcPts val="1200"/>
              </a:lnSpc>
              <a:buSzPct val="100000"/>
              <a:buChar char="•"/>
            </a:pPr>
            <a:r>
              <a:rPr lang="en-US" sz="1600" dirty="0">
                <a:solidFill>
                  <a:srgbClr val="EBEDF0"/>
                </a:solidFill>
                <a:latin typeface="Geist" pitchFamily="34" charset="0"/>
                <a:ea typeface="Geist" pitchFamily="34" charset="-122"/>
                <a:cs typeface="Geist" pitchFamily="34" charset="-120"/>
              </a:rPr>
              <a:t>Select categories to allow, block, or monitor based on your organization's policy</a:t>
            </a:r>
            <a:r>
              <a:rPr lang="en-US" sz="900" dirty="0">
                <a:solidFill>
                  <a:srgbClr val="EBEDF0"/>
                </a:solidFill>
                <a:latin typeface="Geist" pitchFamily="34" charset="0"/>
                <a:ea typeface="Geist" pitchFamily="34" charset="-122"/>
                <a:cs typeface="Geist" pitchFamily="34" charset="-120"/>
              </a:rPr>
              <a:t>.</a:t>
            </a:r>
            <a:endParaRPr lang="en-US" sz="900" dirty="0"/>
          </a:p>
        </p:txBody>
      </p:sp>
      <p:sp>
        <p:nvSpPr>
          <p:cNvPr id="19" name="Text 14"/>
          <p:cNvSpPr/>
          <p:nvPr/>
        </p:nvSpPr>
        <p:spPr>
          <a:xfrm>
            <a:off x="5975052" y="6056583"/>
            <a:ext cx="7787205" cy="254522"/>
          </a:xfrm>
          <a:prstGeom prst="rect">
            <a:avLst/>
          </a:prstGeom>
          <a:noFill/>
          <a:ln/>
        </p:spPr>
        <p:txBody>
          <a:bodyPr wrap="none" lIns="0" tIns="0" rIns="0" bIns="0" rtlCol="0" anchor="t"/>
          <a:lstStyle/>
          <a:p>
            <a:pPr marL="342900" indent="-342900" algn="l">
              <a:lnSpc>
                <a:spcPts val="1200"/>
              </a:lnSpc>
              <a:buSzPct val="100000"/>
              <a:buChar char="•"/>
            </a:pPr>
            <a:r>
              <a:rPr lang="en-US" sz="1600" dirty="0">
                <a:solidFill>
                  <a:srgbClr val="EBEDF0"/>
                </a:solidFill>
                <a:latin typeface="Geist" pitchFamily="34" charset="0"/>
                <a:ea typeface="Geist" pitchFamily="34" charset="-122"/>
                <a:cs typeface="Geist" pitchFamily="34" charset="-120"/>
              </a:rPr>
              <a:t>Configure static URL filters for specific websites that need explicit handling</a:t>
            </a:r>
            <a:r>
              <a:rPr lang="en-US" sz="900" dirty="0">
                <a:solidFill>
                  <a:srgbClr val="EBEDF0"/>
                </a:solidFill>
                <a:latin typeface="Geist" pitchFamily="34" charset="0"/>
                <a:ea typeface="Geist" pitchFamily="34" charset="-122"/>
                <a:cs typeface="Geist" pitchFamily="34" charset="-120"/>
              </a:rPr>
              <a:t>.</a:t>
            </a:r>
            <a:endParaRPr lang="en-US" sz="900" dirty="0"/>
          </a:p>
        </p:txBody>
      </p:sp>
      <p:sp>
        <p:nvSpPr>
          <p:cNvPr id="20" name="Text 15"/>
          <p:cNvSpPr/>
          <p:nvPr/>
        </p:nvSpPr>
        <p:spPr>
          <a:xfrm>
            <a:off x="6026071" y="6606882"/>
            <a:ext cx="7787205" cy="254522"/>
          </a:xfrm>
          <a:prstGeom prst="rect">
            <a:avLst/>
          </a:prstGeom>
          <a:noFill/>
          <a:ln/>
        </p:spPr>
        <p:txBody>
          <a:bodyPr wrap="none" lIns="0" tIns="0" rIns="0" bIns="0" rtlCol="0" anchor="t"/>
          <a:lstStyle/>
          <a:p>
            <a:pPr marL="342900" indent="-342900" algn="l">
              <a:lnSpc>
                <a:spcPts val="1200"/>
              </a:lnSpc>
              <a:buSzPct val="100000"/>
              <a:buChar char="•"/>
            </a:pPr>
            <a:r>
              <a:rPr lang="en-US" sz="1600" dirty="0">
                <a:solidFill>
                  <a:srgbClr val="EBEDF0"/>
                </a:solidFill>
                <a:latin typeface="Geist" pitchFamily="34" charset="0"/>
                <a:ea typeface="Geist" pitchFamily="34" charset="-122"/>
                <a:cs typeface="Geist" pitchFamily="34" charset="-120"/>
              </a:rPr>
              <a:t>Configure content filters to restrict access based on specific keywords or phrases.</a:t>
            </a:r>
            <a:endParaRPr lang="en-US" sz="1600" dirty="0"/>
          </a:p>
        </p:txBody>
      </p:sp>
      <p:sp>
        <p:nvSpPr>
          <p:cNvPr id="21" name="Text 16"/>
          <p:cNvSpPr/>
          <p:nvPr/>
        </p:nvSpPr>
        <p:spPr>
          <a:xfrm>
            <a:off x="5963901" y="6281663"/>
            <a:ext cx="7787205" cy="254522"/>
          </a:xfrm>
          <a:prstGeom prst="rect">
            <a:avLst/>
          </a:prstGeom>
          <a:noFill/>
          <a:ln/>
        </p:spPr>
        <p:txBody>
          <a:bodyPr wrap="none" lIns="0" tIns="0" rIns="0" bIns="0" rtlCol="0" anchor="t"/>
          <a:lstStyle/>
          <a:p>
            <a:pPr marL="342900" indent="-342900">
              <a:lnSpc>
                <a:spcPts val="1200"/>
              </a:lnSpc>
              <a:buSzPct val="100000"/>
              <a:buChar char="•"/>
            </a:pPr>
            <a:r>
              <a:rPr lang="en-US" sz="900" dirty="0">
                <a:solidFill>
                  <a:srgbClr val="EBEDF0"/>
                </a:solidFill>
                <a:latin typeface="Geist" pitchFamily="34" charset="0"/>
                <a:ea typeface="Geist" pitchFamily="34" charset="-122"/>
                <a:cs typeface="Geist" pitchFamily="34" charset="-120"/>
              </a:rPr>
              <a:t>.</a:t>
            </a:r>
            <a:endParaRPr lang="en-US" sz="900" dirty="0"/>
          </a:p>
        </p:txBody>
      </p:sp>
      <p:sp>
        <p:nvSpPr>
          <p:cNvPr id="22" name="Text 17"/>
          <p:cNvSpPr/>
          <p:nvPr/>
        </p:nvSpPr>
        <p:spPr>
          <a:xfrm>
            <a:off x="6026071" y="7107376"/>
            <a:ext cx="7787205" cy="254522"/>
          </a:xfrm>
          <a:prstGeom prst="rect">
            <a:avLst/>
          </a:prstGeom>
          <a:noFill/>
          <a:ln/>
        </p:spPr>
        <p:txBody>
          <a:bodyPr wrap="none" lIns="0" tIns="0" rIns="0" bIns="0" rtlCol="0" anchor="t"/>
          <a:lstStyle/>
          <a:p>
            <a:pPr marL="342900" indent="-342900" algn="l">
              <a:lnSpc>
                <a:spcPts val="1200"/>
              </a:lnSpc>
              <a:buSzPct val="100000"/>
              <a:buChar char="•"/>
            </a:pPr>
            <a:r>
              <a:rPr lang="en-US" sz="1600" dirty="0">
                <a:solidFill>
                  <a:srgbClr val="EBEDF0"/>
                </a:solidFill>
                <a:latin typeface="Geist" pitchFamily="34" charset="0"/>
                <a:ea typeface="Geist" pitchFamily="34" charset="-122"/>
                <a:cs typeface="Geist" pitchFamily="34" charset="-120"/>
              </a:rPr>
              <a:t>Attach the newly created Web Filter profile to the relevant Firewall Policy</a:t>
            </a:r>
            <a:r>
              <a:rPr lang="en-US" sz="900" dirty="0">
                <a:solidFill>
                  <a:srgbClr val="EBEDF0"/>
                </a:solidFill>
                <a:latin typeface="Geist" pitchFamily="34" charset="0"/>
                <a:ea typeface="Geist" pitchFamily="34" charset="-122"/>
                <a:cs typeface="Geist" pitchFamily="34" charset="-120"/>
              </a:rPr>
              <a:t>.</a:t>
            </a:r>
            <a:endParaRPr lang="en-US" sz="900" dirty="0"/>
          </a:p>
        </p:txBody>
      </p:sp>
      <p:sp>
        <p:nvSpPr>
          <p:cNvPr id="23" name="Text 18"/>
          <p:cNvSpPr/>
          <p:nvPr/>
        </p:nvSpPr>
        <p:spPr>
          <a:xfrm>
            <a:off x="6328239" y="5668421"/>
            <a:ext cx="7787205" cy="254522"/>
          </a:xfrm>
          <a:prstGeom prst="rect">
            <a:avLst/>
          </a:prstGeom>
          <a:noFill/>
          <a:ln/>
        </p:spPr>
        <p:txBody>
          <a:bodyPr wrap="none" lIns="0" tIns="0" rIns="0" bIns="0" rtlCol="0" anchor="t"/>
          <a:lstStyle/>
          <a:p>
            <a:pPr marL="0" indent="0" algn="l">
              <a:lnSpc>
                <a:spcPts val="1200"/>
              </a:lnSpc>
              <a:buNone/>
            </a:pPr>
            <a:endParaRPr lang="en-US" sz="900" dirty="0"/>
          </a:p>
        </p:txBody>
      </p:sp>
      <p:sp>
        <p:nvSpPr>
          <p:cNvPr id="24" name="Text 19"/>
          <p:cNvSpPr/>
          <p:nvPr/>
        </p:nvSpPr>
        <p:spPr>
          <a:xfrm>
            <a:off x="6328239" y="5894997"/>
            <a:ext cx="7787205" cy="254522"/>
          </a:xfrm>
          <a:prstGeom prst="rect">
            <a:avLst/>
          </a:prstGeom>
          <a:noFill/>
          <a:ln/>
        </p:spPr>
        <p:txBody>
          <a:bodyPr wrap="none" lIns="0" tIns="0" rIns="0" bIns="0" rtlCol="0" anchor="t"/>
          <a:lstStyle/>
          <a:p>
            <a:pPr marL="0" indent="0" algn="l">
              <a:lnSpc>
                <a:spcPts val="1200"/>
              </a:lnSpc>
              <a:buNone/>
            </a:pPr>
            <a:endParaRPr lang="en-US" sz="900" dirty="0"/>
          </a:p>
        </p:txBody>
      </p:sp>
      <p:sp>
        <p:nvSpPr>
          <p:cNvPr id="25" name="Text 20"/>
          <p:cNvSpPr/>
          <p:nvPr/>
        </p:nvSpPr>
        <p:spPr>
          <a:xfrm>
            <a:off x="222051" y="3638405"/>
            <a:ext cx="1491139" cy="193715"/>
          </a:xfrm>
          <a:prstGeom prst="rect">
            <a:avLst/>
          </a:prstGeom>
          <a:noFill/>
          <a:ln/>
        </p:spPr>
        <p:txBody>
          <a:bodyPr wrap="none" lIns="0" tIns="0" rIns="0" bIns="0" rtlCol="0" anchor="t"/>
          <a:lstStyle/>
          <a:p>
            <a:pPr marL="0" indent="0" algn="l">
              <a:lnSpc>
                <a:spcPts val="1500"/>
              </a:lnSpc>
              <a:buNone/>
            </a:pPr>
            <a:endParaRPr lang="en-US" sz="1150" dirty="0"/>
          </a:p>
        </p:txBody>
      </p:sp>
      <p:pic>
        <p:nvPicPr>
          <p:cNvPr id="27" name="Picture 26" descr="A black background with white dots&#10;&#10;AI-generated content may be incorrect.">
            <a:extLst>
              <a:ext uri="{FF2B5EF4-FFF2-40B4-BE49-F238E27FC236}">
                <a16:creationId xmlns:a16="http://schemas.microsoft.com/office/drawing/2014/main" id="{3A90BD5E-915F-28AF-0CD1-F66886258A64}"/>
              </a:ext>
            </a:extLst>
          </p:cNvPr>
          <p:cNvPicPr>
            <a:picLocks noChangeAspect="1"/>
          </p:cNvPicPr>
          <p:nvPr/>
        </p:nvPicPr>
        <p:blipFill>
          <a:blip r:embed="rId5"/>
          <a:stretch>
            <a:fillRect/>
          </a:stretch>
        </p:blipFill>
        <p:spPr>
          <a:xfrm>
            <a:off x="12624489" y="7689430"/>
            <a:ext cx="2010056" cy="485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75761"/>
            <a:ext cx="3935968" cy="221099"/>
          </a:xfrm>
          <a:prstGeom prst="rect">
            <a:avLst/>
          </a:prstGeom>
          <a:noFill/>
          <a:ln/>
        </p:spPr>
        <p:txBody>
          <a:bodyPr wrap="none" lIns="0" tIns="0" rIns="0" bIns="0" rtlCol="0" anchor="t"/>
          <a:lstStyle/>
          <a:p>
            <a:pPr marL="0" indent="0" algn="l">
              <a:lnSpc>
                <a:spcPts val="1700"/>
              </a:lnSpc>
              <a:buNone/>
            </a:pPr>
            <a:r>
              <a:rPr lang="en-US" sz="2400" b="1" dirty="0">
                <a:solidFill>
                  <a:srgbClr val="F2F5FA"/>
                </a:solidFill>
                <a:ea typeface="Geist Bold" pitchFamily="34" charset="-122"/>
                <a:cs typeface="Geist Bold" pitchFamily="34" charset="-120"/>
              </a:rPr>
              <a:t>Application Control: Granular App Management</a:t>
            </a:r>
            <a:endParaRPr lang="en-US" sz="2400" dirty="0"/>
          </a:p>
        </p:txBody>
      </p:sp>
      <p:pic>
        <p:nvPicPr>
          <p:cNvPr id="3" name="Image 0" descr="preencoded.png"/>
          <p:cNvPicPr>
            <a:picLocks noChangeAspect="1"/>
          </p:cNvPicPr>
          <p:nvPr/>
        </p:nvPicPr>
        <p:blipFill>
          <a:blip r:embed="rId3"/>
          <a:stretch>
            <a:fillRect/>
          </a:stretch>
        </p:blipFill>
        <p:spPr>
          <a:xfrm>
            <a:off x="273557" y="768370"/>
            <a:ext cx="7705011" cy="4678204"/>
          </a:xfrm>
          <a:prstGeom prst="rect">
            <a:avLst/>
          </a:prstGeom>
        </p:spPr>
      </p:pic>
      <p:sp>
        <p:nvSpPr>
          <p:cNvPr id="4" name="Shape 1"/>
          <p:cNvSpPr/>
          <p:nvPr/>
        </p:nvSpPr>
        <p:spPr>
          <a:xfrm>
            <a:off x="8186311" y="627018"/>
            <a:ext cx="4536638" cy="959168"/>
          </a:xfrm>
          <a:prstGeom prst="roundRect">
            <a:avLst>
              <a:gd name="adj" fmla="val 7627"/>
            </a:avLst>
          </a:prstGeom>
          <a:solidFill>
            <a:srgbClr val="101620">
              <a:alpha val="95000"/>
            </a:srgbClr>
          </a:solidFill>
          <a:ln/>
        </p:spPr>
        <p:txBody>
          <a:bodyPr/>
          <a:lstStyle/>
          <a:p>
            <a:endParaRPr lang="en-US"/>
          </a:p>
        </p:txBody>
      </p:sp>
      <p:pic>
        <p:nvPicPr>
          <p:cNvPr id="5" name="Image 1" descr="preencoded.png"/>
          <p:cNvPicPr>
            <a:picLocks noChangeAspect="1"/>
          </p:cNvPicPr>
          <p:nvPr/>
        </p:nvPicPr>
        <p:blipFill>
          <a:blip r:embed="rId4"/>
          <a:stretch>
            <a:fillRect/>
          </a:stretch>
        </p:blipFill>
        <p:spPr>
          <a:xfrm>
            <a:off x="8057723" y="718395"/>
            <a:ext cx="4536638" cy="60960"/>
          </a:xfrm>
          <a:prstGeom prst="rect">
            <a:avLst/>
          </a:prstGeom>
        </p:spPr>
      </p:pic>
      <p:pic>
        <p:nvPicPr>
          <p:cNvPr id="6" name="Image 2" descr="preencoded.png"/>
          <p:cNvPicPr>
            <a:picLocks noChangeAspect="1"/>
          </p:cNvPicPr>
          <p:nvPr/>
        </p:nvPicPr>
        <p:blipFill>
          <a:blip r:embed="rId5"/>
          <a:stretch>
            <a:fillRect/>
          </a:stretch>
        </p:blipFill>
        <p:spPr>
          <a:xfrm>
            <a:off x="10624253" y="504349"/>
            <a:ext cx="340162" cy="340162"/>
          </a:xfrm>
          <a:prstGeom prst="rect">
            <a:avLst/>
          </a:prstGeom>
        </p:spPr>
      </p:pic>
      <p:pic>
        <p:nvPicPr>
          <p:cNvPr id="7" name="Image 3" descr="preencoded.png"/>
          <p:cNvPicPr>
            <a:picLocks noChangeAspect="1"/>
          </p:cNvPicPr>
          <p:nvPr/>
        </p:nvPicPr>
        <p:blipFill>
          <a:blip r:embed="rId6"/>
          <a:stretch>
            <a:fillRect/>
          </a:stretch>
        </p:blipFill>
        <p:spPr>
          <a:xfrm>
            <a:off x="10726290" y="586026"/>
            <a:ext cx="136088" cy="176808"/>
          </a:xfrm>
          <a:prstGeom prst="rect">
            <a:avLst/>
          </a:prstGeom>
        </p:spPr>
      </p:pic>
      <p:sp>
        <p:nvSpPr>
          <p:cNvPr id="8" name="Text 2"/>
          <p:cNvSpPr/>
          <p:nvPr/>
        </p:nvSpPr>
        <p:spPr>
          <a:xfrm>
            <a:off x="8186311" y="957858"/>
            <a:ext cx="1493163" cy="184309"/>
          </a:xfrm>
          <a:prstGeom prst="rect">
            <a:avLst/>
          </a:prstGeom>
          <a:noFill/>
          <a:ln/>
        </p:spPr>
        <p:txBody>
          <a:bodyPr wrap="none" lIns="0" tIns="0" rIns="0" bIns="0" rtlCol="0" anchor="t"/>
          <a:lstStyle/>
          <a:p>
            <a:pPr marL="0" indent="0" algn="l">
              <a:lnSpc>
                <a:spcPts val="1450"/>
              </a:lnSpc>
              <a:buNone/>
            </a:pPr>
            <a:r>
              <a:rPr lang="en-US" sz="2000" b="1" dirty="0">
                <a:solidFill>
                  <a:srgbClr val="EBEDF0"/>
                </a:solidFill>
                <a:ea typeface="Geist Bold" pitchFamily="34" charset="-122"/>
                <a:cs typeface="Geist Bold" pitchFamily="34" charset="-120"/>
              </a:rPr>
              <a:t>Configuration Steps</a:t>
            </a:r>
            <a:endParaRPr lang="en-US" sz="2000" dirty="0"/>
          </a:p>
        </p:txBody>
      </p:sp>
      <p:sp>
        <p:nvSpPr>
          <p:cNvPr id="9" name="Text 3"/>
          <p:cNvSpPr/>
          <p:nvPr/>
        </p:nvSpPr>
        <p:spPr>
          <a:xfrm>
            <a:off x="8186311" y="1333619"/>
            <a:ext cx="4279463" cy="147399"/>
          </a:xfrm>
          <a:prstGeom prst="rect">
            <a:avLst/>
          </a:prstGeom>
          <a:noFill/>
          <a:ln/>
        </p:spPr>
        <p:txBody>
          <a:bodyPr wrap="none" lIns="0" tIns="0" rIns="0" bIns="0" rtlCol="0" anchor="t"/>
          <a:lstStyle/>
          <a:p>
            <a:pPr marL="0" indent="0" algn="l">
              <a:lnSpc>
                <a:spcPts val="1150"/>
              </a:lnSpc>
              <a:buNone/>
            </a:pPr>
            <a:r>
              <a:rPr lang="en-US" sz="1600" dirty="0">
                <a:solidFill>
                  <a:srgbClr val="EBEDF0"/>
                </a:solidFill>
                <a:ea typeface="Geist" pitchFamily="34" charset="-122"/>
                <a:cs typeface="Geist" pitchFamily="34" charset="-120"/>
              </a:rPr>
              <a:t>Go to </a:t>
            </a:r>
            <a:r>
              <a:rPr lang="en-US" sz="1600" i="1" dirty="0">
                <a:solidFill>
                  <a:srgbClr val="EBEDF0"/>
                </a:solidFill>
                <a:ea typeface="Geist" pitchFamily="34" charset="-122"/>
                <a:cs typeface="Geist" pitchFamily="34" charset="-120"/>
              </a:rPr>
              <a:t>Security Profiles &gt; Application Control</a:t>
            </a:r>
            <a:r>
              <a:rPr lang="en-US" sz="1600" dirty="0">
                <a:solidFill>
                  <a:srgbClr val="EBEDF0"/>
                </a:solidFill>
                <a:ea typeface="Geist" pitchFamily="34" charset="-122"/>
                <a:cs typeface="Geist" pitchFamily="34" charset="-120"/>
              </a:rPr>
              <a:t> and create an application sensor</a:t>
            </a:r>
            <a:r>
              <a:rPr lang="en-US" sz="850" dirty="0">
                <a:solidFill>
                  <a:srgbClr val="EBEDF0"/>
                </a:solidFill>
                <a:latin typeface="Geist" pitchFamily="34" charset="0"/>
                <a:ea typeface="Geist" pitchFamily="34" charset="-122"/>
                <a:cs typeface="Geist" pitchFamily="34" charset="-120"/>
              </a:rPr>
              <a:t>.</a:t>
            </a:r>
            <a:endParaRPr lang="en-US" sz="850" dirty="0"/>
          </a:p>
        </p:txBody>
      </p:sp>
      <p:sp>
        <p:nvSpPr>
          <p:cNvPr id="10" name="Shape 4"/>
          <p:cNvSpPr/>
          <p:nvPr/>
        </p:nvSpPr>
        <p:spPr>
          <a:xfrm>
            <a:off x="9125368" y="2521130"/>
            <a:ext cx="4536638" cy="959168"/>
          </a:xfrm>
          <a:prstGeom prst="roundRect">
            <a:avLst>
              <a:gd name="adj" fmla="val 7627"/>
            </a:avLst>
          </a:prstGeom>
          <a:solidFill>
            <a:srgbClr val="101620">
              <a:alpha val="95000"/>
            </a:srgbClr>
          </a:solidFill>
          <a:ln/>
        </p:spPr>
        <p:txBody>
          <a:bodyPr/>
          <a:lstStyle/>
          <a:p>
            <a:endParaRPr lang="en-US" sz="1600" b="1"/>
          </a:p>
        </p:txBody>
      </p:sp>
      <p:pic>
        <p:nvPicPr>
          <p:cNvPr id="11" name="Image 4" descr="preencoded.png"/>
          <p:cNvPicPr>
            <a:picLocks noChangeAspect="1"/>
          </p:cNvPicPr>
          <p:nvPr/>
        </p:nvPicPr>
        <p:blipFill>
          <a:blip r:embed="rId4"/>
          <a:stretch>
            <a:fillRect/>
          </a:stretch>
        </p:blipFill>
        <p:spPr>
          <a:xfrm>
            <a:off x="8186311" y="2153603"/>
            <a:ext cx="4536638" cy="60960"/>
          </a:xfrm>
          <a:prstGeom prst="rect">
            <a:avLst/>
          </a:prstGeom>
        </p:spPr>
      </p:pic>
      <p:pic>
        <p:nvPicPr>
          <p:cNvPr id="12" name="Image 5" descr="preencoded.png"/>
          <p:cNvPicPr>
            <a:picLocks noChangeAspect="1"/>
          </p:cNvPicPr>
          <p:nvPr/>
        </p:nvPicPr>
        <p:blipFill>
          <a:blip r:embed="rId5"/>
          <a:stretch>
            <a:fillRect/>
          </a:stretch>
        </p:blipFill>
        <p:spPr>
          <a:xfrm>
            <a:off x="7145000" y="5629394"/>
            <a:ext cx="340162" cy="340162"/>
          </a:xfrm>
          <a:prstGeom prst="rect">
            <a:avLst/>
          </a:prstGeom>
        </p:spPr>
      </p:pic>
      <p:pic>
        <p:nvPicPr>
          <p:cNvPr id="13" name="Image 6" descr="preencoded.png"/>
          <p:cNvPicPr>
            <a:picLocks noChangeAspect="1"/>
          </p:cNvPicPr>
          <p:nvPr/>
        </p:nvPicPr>
        <p:blipFill>
          <a:blip r:embed="rId7"/>
          <a:stretch>
            <a:fillRect/>
          </a:stretch>
        </p:blipFill>
        <p:spPr>
          <a:xfrm>
            <a:off x="10666393" y="2065259"/>
            <a:ext cx="136088" cy="176808"/>
          </a:xfrm>
          <a:prstGeom prst="rect">
            <a:avLst/>
          </a:prstGeom>
        </p:spPr>
      </p:pic>
      <p:sp>
        <p:nvSpPr>
          <p:cNvPr id="14" name="Text 5"/>
          <p:cNvSpPr/>
          <p:nvPr/>
        </p:nvSpPr>
        <p:spPr>
          <a:xfrm>
            <a:off x="8243445" y="2469838"/>
            <a:ext cx="1715462" cy="111975"/>
          </a:xfrm>
          <a:prstGeom prst="rect">
            <a:avLst/>
          </a:prstGeom>
          <a:noFill/>
          <a:ln/>
        </p:spPr>
        <p:txBody>
          <a:bodyPr wrap="none" lIns="0" tIns="0" rIns="0" bIns="0" rtlCol="0" anchor="t"/>
          <a:lstStyle/>
          <a:p>
            <a:pPr marL="0" indent="0" algn="l">
              <a:lnSpc>
                <a:spcPts val="1450"/>
              </a:lnSpc>
              <a:buNone/>
            </a:pPr>
            <a:r>
              <a:rPr lang="en-US" sz="2000" b="1" dirty="0">
                <a:solidFill>
                  <a:srgbClr val="EBEDF0"/>
                </a:solidFill>
                <a:ea typeface="Geist Bold" pitchFamily="34" charset="-122"/>
                <a:cs typeface="Geist Bold" pitchFamily="34" charset="-120"/>
              </a:rPr>
              <a:t>Define Categories</a:t>
            </a:r>
            <a:endParaRPr lang="en-US" sz="2000" b="1" dirty="0"/>
          </a:p>
        </p:txBody>
      </p:sp>
      <p:sp>
        <p:nvSpPr>
          <p:cNvPr id="15" name="Text 6"/>
          <p:cNvSpPr/>
          <p:nvPr/>
        </p:nvSpPr>
        <p:spPr>
          <a:xfrm>
            <a:off x="8243445" y="2700412"/>
            <a:ext cx="4279463" cy="294799"/>
          </a:xfrm>
          <a:prstGeom prst="rect">
            <a:avLst/>
          </a:prstGeom>
          <a:noFill/>
          <a:ln/>
        </p:spPr>
        <p:txBody>
          <a:bodyPr wrap="square" lIns="0" tIns="0" rIns="0" bIns="0" rtlCol="0" anchor="t"/>
          <a:lstStyle/>
          <a:p>
            <a:pPr marL="0" indent="0" algn="l">
              <a:lnSpc>
                <a:spcPts val="1150"/>
              </a:lnSpc>
              <a:buNone/>
            </a:pPr>
            <a:r>
              <a:rPr lang="en-US" sz="1600" dirty="0">
                <a:solidFill>
                  <a:srgbClr val="EBEDF0"/>
                </a:solidFill>
                <a:ea typeface="Geist" pitchFamily="34" charset="-122"/>
                <a:cs typeface="Geist" pitchFamily="34" charset="-120"/>
              </a:rPr>
              <a:t>Choose app types (like Social Media, P2P, VoIP) and set what to do: Allow, Block, Monitor, or Quarantine.</a:t>
            </a:r>
            <a:endParaRPr lang="en-US" sz="1600" dirty="0"/>
          </a:p>
        </p:txBody>
      </p:sp>
      <p:sp>
        <p:nvSpPr>
          <p:cNvPr id="16" name="Shape 7"/>
          <p:cNvSpPr/>
          <p:nvPr/>
        </p:nvSpPr>
        <p:spPr>
          <a:xfrm>
            <a:off x="8704303" y="4946115"/>
            <a:ext cx="4536638" cy="959168"/>
          </a:xfrm>
          <a:prstGeom prst="roundRect">
            <a:avLst>
              <a:gd name="adj" fmla="val 7627"/>
            </a:avLst>
          </a:prstGeom>
          <a:solidFill>
            <a:srgbClr val="101620">
              <a:alpha val="95000"/>
            </a:srgbClr>
          </a:solidFill>
          <a:ln/>
        </p:spPr>
        <p:txBody>
          <a:bodyPr/>
          <a:lstStyle/>
          <a:p>
            <a:endParaRPr lang="en-US" sz="1600" b="1"/>
          </a:p>
        </p:txBody>
      </p:sp>
      <p:pic>
        <p:nvPicPr>
          <p:cNvPr id="17" name="Image 7" descr="preencoded.png"/>
          <p:cNvPicPr>
            <a:picLocks noChangeAspect="1"/>
          </p:cNvPicPr>
          <p:nvPr/>
        </p:nvPicPr>
        <p:blipFill>
          <a:blip r:embed="rId4"/>
          <a:stretch>
            <a:fillRect/>
          </a:stretch>
        </p:blipFill>
        <p:spPr>
          <a:xfrm>
            <a:off x="8243445" y="4343170"/>
            <a:ext cx="4536638" cy="60960"/>
          </a:xfrm>
          <a:prstGeom prst="rect">
            <a:avLst/>
          </a:prstGeom>
        </p:spPr>
      </p:pic>
      <p:pic>
        <p:nvPicPr>
          <p:cNvPr id="18" name="Image 8" descr="preencoded.png"/>
          <p:cNvPicPr>
            <a:picLocks noChangeAspect="1"/>
          </p:cNvPicPr>
          <p:nvPr/>
        </p:nvPicPr>
        <p:blipFill>
          <a:blip r:embed="rId5"/>
          <a:stretch>
            <a:fillRect/>
          </a:stretch>
        </p:blipFill>
        <p:spPr>
          <a:xfrm>
            <a:off x="10340918" y="3364718"/>
            <a:ext cx="340162" cy="340162"/>
          </a:xfrm>
          <a:prstGeom prst="rect">
            <a:avLst/>
          </a:prstGeom>
        </p:spPr>
      </p:pic>
      <p:pic>
        <p:nvPicPr>
          <p:cNvPr id="19" name="Image 9" descr="preencoded.png"/>
          <p:cNvPicPr>
            <a:picLocks noChangeAspect="1"/>
          </p:cNvPicPr>
          <p:nvPr/>
        </p:nvPicPr>
        <p:blipFill>
          <a:blip r:embed="rId8"/>
          <a:stretch>
            <a:fillRect/>
          </a:stretch>
        </p:blipFill>
        <p:spPr>
          <a:xfrm>
            <a:off x="10442955" y="3446395"/>
            <a:ext cx="136088" cy="176808"/>
          </a:xfrm>
          <a:prstGeom prst="rect">
            <a:avLst/>
          </a:prstGeom>
        </p:spPr>
      </p:pic>
      <p:sp>
        <p:nvSpPr>
          <p:cNvPr id="20" name="Text 8"/>
          <p:cNvSpPr/>
          <p:nvPr/>
        </p:nvSpPr>
        <p:spPr>
          <a:xfrm>
            <a:off x="8488930" y="4643948"/>
            <a:ext cx="1417558" cy="184309"/>
          </a:xfrm>
          <a:prstGeom prst="rect">
            <a:avLst/>
          </a:prstGeom>
          <a:noFill/>
          <a:ln/>
        </p:spPr>
        <p:txBody>
          <a:bodyPr wrap="none" lIns="0" tIns="0" rIns="0" bIns="0" rtlCol="0" anchor="t"/>
          <a:lstStyle/>
          <a:p>
            <a:pPr marL="0" indent="0" algn="l">
              <a:lnSpc>
                <a:spcPts val="1450"/>
              </a:lnSpc>
              <a:buNone/>
            </a:pPr>
            <a:r>
              <a:rPr lang="en-US" sz="2000" b="1" dirty="0">
                <a:solidFill>
                  <a:srgbClr val="EBEDF0"/>
                </a:solidFill>
                <a:ea typeface="Geist Bold" pitchFamily="34" charset="-122"/>
                <a:cs typeface="Geist Bold" pitchFamily="34" charset="-120"/>
              </a:rPr>
              <a:t>Set Overrides</a:t>
            </a:r>
            <a:endParaRPr lang="en-US" sz="2000" b="1" dirty="0"/>
          </a:p>
        </p:txBody>
      </p:sp>
      <p:sp>
        <p:nvSpPr>
          <p:cNvPr id="21" name="Text 9"/>
          <p:cNvSpPr/>
          <p:nvPr/>
        </p:nvSpPr>
        <p:spPr>
          <a:xfrm>
            <a:off x="8271874" y="5027855"/>
            <a:ext cx="4279463" cy="294799"/>
          </a:xfrm>
          <a:prstGeom prst="rect">
            <a:avLst/>
          </a:prstGeom>
          <a:noFill/>
          <a:ln/>
        </p:spPr>
        <p:txBody>
          <a:bodyPr wrap="square" lIns="0" tIns="0" rIns="0" bIns="0" rtlCol="0" anchor="t"/>
          <a:lstStyle/>
          <a:p>
            <a:pPr marL="0" indent="0" algn="l">
              <a:lnSpc>
                <a:spcPts val="1150"/>
              </a:lnSpc>
              <a:buNone/>
            </a:pPr>
            <a:r>
              <a:rPr lang="en-US" sz="1600" dirty="0">
                <a:solidFill>
                  <a:srgbClr val="EBEDF0"/>
                </a:solidFill>
                <a:ea typeface="Geist" pitchFamily="34" charset="-122"/>
                <a:cs typeface="Geist" pitchFamily="34" charset="-120"/>
              </a:rPr>
              <a:t>Add overrides if specific applications or users require exceptions to the general policy.</a:t>
            </a:r>
            <a:endParaRPr lang="en-US" sz="1600" dirty="0"/>
          </a:p>
        </p:txBody>
      </p:sp>
      <p:sp>
        <p:nvSpPr>
          <p:cNvPr id="22" name="Shape 10"/>
          <p:cNvSpPr/>
          <p:nvPr/>
        </p:nvSpPr>
        <p:spPr>
          <a:xfrm>
            <a:off x="510183" y="5888238"/>
            <a:ext cx="6861572" cy="811768"/>
          </a:xfrm>
          <a:prstGeom prst="roundRect">
            <a:avLst>
              <a:gd name="adj" fmla="val 9011"/>
            </a:avLst>
          </a:prstGeom>
          <a:solidFill>
            <a:srgbClr val="101620">
              <a:alpha val="95000"/>
            </a:srgbClr>
          </a:solidFill>
          <a:ln/>
        </p:spPr>
        <p:txBody>
          <a:bodyPr/>
          <a:lstStyle/>
          <a:p>
            <a:endParaRPr lang="en-US"/>
          </a:p>
        </p:txBody>
      </p:sp>
      <p:pic>
        <p:nvPicPr>
          <p:cNvPr id="23" name="Image 10" descr="preencoded.png"/>
          <p:cNvPicPr>
            <a:picLocks noChangeAspect="1"/>
          </p:cNvPicPr>
          <p:nvPr/>
        </p:nvPicPr>
        <p:blipFill>
          <a:blip r:embed="rId9"/>
          <a:stretch>
            <a:fillRect/>
          </a:stretch>
        </p:blipFill>
        <p:spPr>
          <a:xfrm>
            <a:off x="453509" y="5906347"/>
            <a:ext cx="6861572" cy="60960"/>
          </a:xfrm>
          <a:prstGeom prst="rect">
            <a:avLst/>
          </a:prstGeom>
        </p:spPr>
      </p:pic>
      <p:pic>
        <p:nvPicPr>
          <p:cNvPr id="24" name="Image 11" descr="preencoded.png"/>
          <p:cNvPicPr>
            <a:picLocks noChangeAspect="1"/>
          </p:cNvPicPr>
          <p:nvPr/>
        </p:nvPicPr>
        <p:blipFill>
          <a:blip r:embed="rId5"/>
          <a:stretch>
            <a:fillRect/>
          </a:stretch>
        </p:blipFill>
        <p:spPr>
          <a:xfrm>
            <a:off x="3770888" y="5718216"/>
            <a:ext cx="340162" cy="340162"/>
          </a:xfrm>
          <a:prstGeom prst="rect">
            <a:avLst/>
          </a:prstGeom>
        </p:spPr>
      </p:pic>
      <p:pic>
        <p:nvPicPr>
          <p:cNvPr id="25" name="Image 12" descr="preencoded.png"/>
          <p:cNvPicPr>
            <a:picLocks noChangeAspect="1"/>
          </p:cNvPicPr>
          <p:nvPr/>
        </p:nvPicPr>
        <p:blipFill>
          <a:blip r:embed="rId10"/>
          <a:stretch>
            <a:fillRect/>
          </a:stretch>
        </p:blipFill>
        <p:spPr>
          <a:xfrm>
            <a:off x="3872925" y="5799893"/>
            <a:ext cx="136088" cy="176808"/>
          </a:xfrm>
          <a:prstGeom prst="rect">
            <a:avLst/>
          </a:prstGeom>
        </p:spPr>
      </p:pic>
      <p:sp>
        <p:nvSpPr>
          <p:cNvPr id="26" name="Text 11"/>
          <p:cNvSpPr/>
          <p:nvPr/>
        </p:nvSpPr>
        <p:spPr>
          <a:xfrm>
            <a:off x="638771" y="6171725"/>
            <a:ext cx="1417558" cy="184309"/>
          </a:xfrm>
          <a:prstGeom prst="rect">
            <a:avLst/>
          </a:prstGeom>
          <a:noFill/>
          <a:ln/>
        </p:spPr>
        <p:txBody>
          <a:bodyPr wrap="none" lIns="0" tIns="0" rIns="0" bIns="0" rtlCol="0" anchor="t"/>
          <a:lstStyle/>
          <a:p>
            <a:pPr marL="0" indent="0" algn="l">
              <a:lnSpc>
                <a:spcPts val="1450"/>
              </a:lnSpc>
              <a:buNone/>
            </a:pPr>
            <a:r>
              <a:rPr lang="en-US" sz="2000" b="1" dirty="0">
                <a:solidFill>
                  <a:srgbClr val="EBEDF0"/>
                </a:solidFill>
                <a:ea typeface="Geist Bold" pitchFamily="34" charset="-122"/>
                <a:cs typeface="Geist Bold" pitchFamily="34" charset="-120"/>
              </a:rPr>
              <a:t>Attach to Policy</a:t>
            </a:r>
            <a:endParaRPr lang="en-US" sz="2000" b="1" dirty="0"/>
          </a:p>
        </p:txBody>
      </p:sp>
      <p:sp>
        <p:nvSpPr>
          <p:cNvPr id="27" name="Text 12"/>
          <p:cNvSpPr/>
          <p:nvPr/>
        </p:nvSpPr>
        <p:spPr>
          <a:xfrm>
            <a:off x="638771" y="6424019"/>
            <a:ext cx="6604397" cy="147399"/>
          </a:xfrm>
          <a:prstGeom prst="rect">
            <a:avLst/>
          </a:prstGeom>
          <a:noFill/>
          <a:ln/>
        </p:spPr>
        <p:txBody>
          <a:bodyPr wrap="none" lIns="0" tIns="0" rIns="0" bIns="0" rtlCol="0" anchor="t"/>
          <a:lstStyle/>
          <a:p>
            <a:pPr marL="0" indent="0" algn="l">
              <a:lnSpc>
                <a:spcPts val="1150"/>
              </a:lnSpc>
              <a:buNone/>
            </a:pPr>
            <a:r>
              <a:rPr lang="en-US" sz="1600" dirty="0">
                <a:solidFill>
                  <a:srgbClr val="EBEDF0"/>
                </a:solidFill>
                <a:ea typeface="Geist" pitchFamily="34" charset="-122"/>
                <a:cs typeface="Geist" pitchFamily="34" charset="-120"/>
              </a:rPr>
              <a:t>Add the application sensor you set up to the right Firewall Policy</a:t>
            </a:r>
            <a:r>
              <a:rPr lang="en-US" sz="850" b="1" dirty="0">
                <a:solidFill>
                  <a:srgbClr val="EBEDF0"/>
                </a:solidFill>
                <a:latin typeface="Geist" pitchFamily="34" charset="0"/>
                <a:ea typeface="Geist" pitchFamily="34" charset="-122"/>
                <a:cs typeface="Geist" pitchFamily="34" charset="-120"/>
              </a:rPr>
              <a:t>.</a:t>
            </a:r>
            <a:endParaRPr lang="en-US" sz="850" dirty="0"/>
          </a:p>
        </p:txBody>
      </p:sp>
      <p:sp>
        <p:nvSpPr>
          <p:cNvPr id="28" name="Shape 13"/>
          <p:cNvSpPr/>
          <p:nvPr/>
        </p:nvSpPr>
        <p:spPr>
          <a:xfrm>
            <a:off x="442079" y="7084695"/>
            <a:ext cx="6861691" cy="811768"/>
          </a:xfrm>
          <a:prstGeom prst="roundRect">
            <a:avLst>
              <a:gd name="adj" fmla="val 9011"/>
            </a:avLst>
          </a:prstGeom>
          <a:solidFill>
            <a:srgbClr val="101620">
              <a:alpha val="95000"/>
            </a:srgbClr>
          </a:solidFill>
          <a:ln/>
        </p:spPr>
        <p:txBody>
          <a:bodyPr/>
          <a:lstStyle/>
          <a:p>
            <a:endParaRPr lang="en-US"/>
          </a:p>
        </p:txBody>
      </p:sp>
      <p:pic>
        <p:nvPicPr>
          <p:cNvPr id="29" name="Image 13" descr="preencoded.png"/>
          <p:cNvPicPr>
            <a:picLocks noChangeAspect="1"/>
          </p:cNvPicPr>
          <p:nvPr/>
        </p:nvPicPr>
        <p:blipFill>
          <a:blip r:embed="rId9"/>
          <a:stretch>
            <a:fillRect/>
          </a:stretch>
        </p:blipFill>
        <p:spPr>
          <a:xfrm>
            <a:off x="442079" y="7069455"/>
            <a:ext cx="6861691" cy="60960"/>
          </a:xfrm>
          <a:prstGeom prst="rect">
            <a:avLst/>
          </a:prstGeom>
        </p:spPr>
      </p:pic>
      <p:pic>
        <p:nvPicPr>
          <p:cNvPr id="30" name="Image 14" descr="preencoded.png"/>
          <p:cNvPicPr>
            <a:picLocks noChangeAspect="1"/>
          </p:cNvPicPr>
          <p:nvPr/>
        </p:nvPicPr>
        <p:blipFill>
          <a:blip r:embed="rId5"/>
          <a:stretch>
            <a:fillRect/>
          </a:stretch>
        </p:blipFill>
        <p:spPr>
          <a:xfrm>
            <a:off x="10632460" y="6871930"/>
            <a:ext cx="340162" cy="340162"/>
          </a:xfrm>
          <a:prstGeom prst="rect">
            <a:avLst/>
          </a:prstGeom>
        </p:spPr>
      </p:pic>
      <p:pic>
        <p:nvPicPr>
          <p:cNvPr id="31" name="Image 15" descr="preencoded.png"/>
          <p:cNvPicPr>
            <a:picLocks noChangeAspect="1"/>
          </p:cNvPicPr>
          <p:nvPr/>
        </p:nvPicPr>
        <p:blipFill>
          <a:blip r:embed="rId11"/>
          <a:stretch>
            <a:fillRect/>
          </a:stretch>
        </p:blipFill>
        <p:spPr>
          <a:xfrm>
            <a:off x="3804820" y="6996350"/>
            <a:ext cx="136088" cy="176808"/>
          </a:xfrm>
          <a:prstGeom prst="rect">
            <a:avLst/>
          </a:prstGeom>
        </p:spPr>
      </p:pic>
      <p:sp>
        <p:nvSpPr>
          <p:cNvPr id="32" name="Text 14"/>
          <p:cNvSpPr/>
          <p:nvPr/>
        </p:nvSpPr>
        <p:spPr>
          <a:xfrm>
            <a:off x="570666" y="7368182"/>
            <a:ext cx="1675090" cy="184309"/>
          </a:xfrm>
          <a:prstGeom prst="rect">
            <a:avLst/>
          </a:prstGeom>
          <a:noFill/>
          <a:ln/>
        </p:spPr>
        <p:txBody>
          <a:bodyPr wrap="none" lIns="0" tIns="0" rIns="0" bIns="0" rtlCol="0" anchor="t"/>
          <a:lstStyle/>
          <a:p>
            <a:pPr marL="0" indent="0" algn="l">
              <a:lnSpc>
                <a:spcPts val="1450"/>
              </a:lnSpc>
              <a:buNone/>
            </a:pPr>
            <a:r>
              <a:rPr lang="en-US" sz="2000" b="1" dirty="0">
                <a:solidFill>
                  <a:srgbClr val="EBEDF0"/>
                </a:solidFill>
                <a:ea typeface="Geist Bold" pitchFamily="34" charset="-122"/>
                <a:cs typeface="Geist Bold" pitchFamily="34" charset="-120"/>
              </a:rPr>
              <a:t>5 Enable SSL Inspection</a:t>
            </a:r>
            <a:endParaRPr lang="en-US" sz="2000" b="1" dirty="0"/>
          </a:p>
        </p:txBody>
      </p:sp>
      <p:sp>
        <p:nvSpPr>
          <p:cNvPr id="33" name="Text 15"/>
          <p:cNvSpPr/>
          <p:nvPr/>
        </p:nvSpPr>
        <p:spPr>
          <a:xfrm>
            <a:off x="570666" y="7620476"/>
            <a:ext cx="6604516" cy="147399"/>
          </a:xfrm>
          <a:prstGeom prst="rect">
            <a:avLst/>
          </a:prstGeom>
          <a:noFill/>
          <a:ln/>
        </p:spPr>
        <p:txBody>
          <a:bodyPr wrap="none" lIns="0" tIns="0" rIns="0" bIns="0" rtlCol="0" anchor="t"/>
          <a:lstStyle/>
          <a:p>
            <a:pPr marL="0" indent="0" algn="l">
              <a:lnSpc>
                <a:spcPts val="1150"/>
              </a:lnSpc>
              <a:buNone/>
            </a:pPr>
            <a:r>
              <a:rPr lang="en-US" sz="1600" dirty="0">
                <a:solidFill>
                  <a:srgbClr val="EBEDF0"/>
                </a:solidFill>
                <a:ea typeface="Geist" pitchFamily="34" charset="-122"/>
                <a:cs typeface="Geist" pitchFamily="34" charset="-120"/>
              </a:rPr>
              <a:t>Turn on SSL Inspection if apps use encrypted traffic, so the firewall can see everything</a:t>
            </a:r>
            <a:r>
              <a:rPr lang="en-US" sz="850" b="1" dirty="0">
                <a:solidFill>
                  <a:srgbClr val="EBEDF0"/>
                </a:solidFill>
                <a:latin typeface="Geist" pitchFamily="34" charset="0"/>
                <a:ea typeface="Geist" pitchFamily="34" charset="-122"/>
                <a:cs typeface="Geist" pitchFamily="34" charset="-120"/>
              </a:rPr>
              <a:t>.</a:t>
            </a:r>
            <a:endParaRPr lang="en-US" sz="850" dirty="0"/>
          </a:p>
        </p:txBody>
      </p:sp>
      <p:pic>
        <p:nvPicPr>
          <p:cNvPr id="35" name="Picture 34">
            <a:extLst>
              <a:ext uri="{FF2B5EF4-FFF2-40B4-BE49-F238E27FC236}">
                <a16:creationId xmlns:a16="http://schemas.microsoft.com/office/drawing/2014/main" id="{F5356944-0A69-80CE-A827-9159504277DA}"/>
              </a:ext>
            </a:extLst>
          </p:cNvPr>
          <p:cNvPicPr>
            <a:picLocks noChangeAspect="1"/>
          </p:cNvPicPr>
          <p:nvPr/>
        </p:nvPicPr>
        <p:blipFill>
          <a:blip r:embed="rId12"/>
          <a:stretch>
            <a:fillRect/>
          </a:stretch>
        </p:blipFill>
        <p:spPr>
          <a:xfrm>
            <a:off x="12246205" y="7377295"/>
            <a:ext cx="2248214" cy="7811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1640" y="719257"/>
            <a:ext cx="4238268" cy="551021"/>
          </a:xfrm>
          <a:prstGeom prst="rect">
            <a:avLst/>
          </a:prstGeom>
          <a:noFill/>
          <a:ln/>
        </p:spPr>
        <p:txBody>
          <a:bodyPr wrap="none" lIns="0" tIns="0" rIns="0" bIns="0" rtlCol="0" anchor="t"/>
          <a:lstStyle/>
          <a:p>
            <a:pPr marL="0" indent="0" algn="l">
              <a:lnSpc>
                <a:spcPts val="4300"/>
              </a:lnSpc>
              <a:buNone/>
            </a:pPr>
            <a:r>
              <a:rPr lang="en-US" sz="3300" b="1" dirty="0">
                <a:solidFill>
                  <a:srgbClr val="F2F5FA"/>
                </a:solidFill>
                <a:latin typeface="Geist Bold" pitchFamily="34" charset="0"/>
                <a:ea typeface="Geist Bold" pitchFamily="34" charset="-122"/>
                <a:cs typeface="Geist Bold" pitchFamily="34" charset="-120"/>
              </a:rPr>
              <a:t>Order of Execution</a:t>
            </a:r>
            <a:endParaRPr lang="en-US" sz="3300" dirty="0"/>
          </a:p>
        </p:txBody>
      </p:sp>
      <p:sp>
        <p:nvSpPr>
          <p:cNvPr id="3" name="Text 1"/>
          <p:cNvSpPr/>
          <p:nvPr/>
        </p:nvSpPr>
        <p:spPr>
          <a:xfrm>
            <a:off x="741640" y="1694021"/>
            <a:ext cx="13147119" cy="551021"/>
          </a:xfrm>
          <a:prstGeom prst="rect">
            <a:avLst/>
          </a:prstGeom>
          <a:noFill/>
          <a:ln/>
        </p:spPr>
        <p:txBody>
          <a:bodyPr wrap="square" lIns="0" tIns="0" rIns="0" bIns="0" rtlCol="0" anchor="t"/>
          <a:lstStyle/>
          <a:p>
            <a:pPr marL="0" indent="0" algn="l">
              <a:lnSpc>
                <a:spcPts val="2150"/>
              </a:lnSpc>
              <a:buNone/>
            </a:pPr>
            <a:r>
              <a:rPr lang="en-US" sz="1650" dirty="0">
                <a:solidFill>
                  <a:srgbClr val="EBEDF0"/>
                </a:solidFill>
                <a:latin typeface="Geist" pitchFamily="34" charset="0"/>
                <a:ea typeface="Geist" pitchFamily="34" charset="-122"/>
                <a:cs typeface="Geist" pitchFamily="34" charset="-120"/>
              </a:rPr>
              <a:t>When a Firewall Policy has multiple security profiles (AntiVirus, Web Filter, App Control, IPS). traffic is inspected in a logical sequence to ensure comprehensive protection.</a:t>
            </a:r>
            <a:endParaRPr lang="en-US" sz="1650" dirty="0"/>
          </a:p>
        </p:txBody>
      </p:sp>
      <p:pic>
        <p:nvPicPr>
          <p:cNvPr id="4" name="Image 0" descr="preencoded.png"/>
          <p:cNvPicPr>
            <a:picLocks noChangeAspect="1"/>
          </p:cNvPicPr>
          <p:nvPr/>
        </p:nvPicPr>
        <p:blipFill>
          <a:blip r:embed="rId3"/>
          <a:stretch>
            <a:fillRect/>
          </a:stretch>
        </p:blipFill>
        <p:spPr>
          <a:xfrm>
            <a:off x="741640" y="2483406"/>
            <a:ext cx="6573560" cy="847606"/>
          </a:xfrm>
          <a:prstGeom prst="rect">
            <a:avLst/>
          </a:prstGeom>
        </p:spPr>
      </p:pic>
      <p:sp>
        <p:nvSpPr>
          <p:cNvPr id="5" name="Text 2"/>
          <p:cNvSpPr/>
          <p:nvPr/>
        </p:nvSpPr>
        <p:spPr>
          <a:xfrm>
            <a:off x="953453" y="3542824"/>
            <a:ext cx="2648903" cy="344329"/>
          </a:xfrm>
          <a:prstGeom prst="rect">
            <a:avLst/>
          </a:prstGeom>
          <a:noFill/>
          <a:ln/>
        </p:spPr>
        <p:txBody>
          <a:bodyPr wrap="none" lIns="0" tIns="0" rIns="0" bIns="0" rtlCol="0" anchor="t"/>
          <a:lstStyle/>
          <a:p>
            <a:pPr marL="0" indent="0" algn="l">
              <a:lnSpc>
                <a:spcPts val="2700"/>
              </a:lnSpc>
              <a:buNone/>
            </a:pPr>
            <a:r>
              <a:rPr lang="en-US" sz="2050" b="1" dirty="0">
                <a:solidFill>
                  <a:srgbClr val="EBEDF0"/>
                </a:solidFill>
                <a:latin typeface="Geist Bold" pitchFamily="34" charset="0"/>
                <a:ea typeface="Geist Bold" pitchFamily="34" charset="-122"/>
                <a:cs typeface="Geist Bold" pitchFamily="34" charset="-120"/>
              </a:rPr>
              <a:t>Application Control</a:t>
            </a:r>
            <a:endParaRPr lang="en-US" sz="2050" dirty="0"/>
          </a:p>
        </p:txBody>
      </p:sp>
      <p:sp>
        <p:nvSpPr>
          <p:cNvPr id="6" name="Text 3"/>
          <p:cNvSpPr/>
          <p:nvPr/>
        </p:nvSpPr>
        <p:spPr>
          <a:xfrm>
            <a:off x="953453" y="4014192"/>
            <a:ext cx="6149935" cy="275511"/>
          </a:xfrm>
          <a:prstGeom prst="rect">
            <a:avLst/>
          </a:prstGeom>
          <a:noFill/>
          <a:ln/>
        </p:spPr>
        <p:txBody>
          <a:bodyPr wrap="none" lIns="0" tIns="0" rIns="0" bIns="0" rtlCol="0" anchor="t"/>
          <a:lstStyle/>
          <a:p>
            <a:pPr marL="0" indent="0" algn="l">
              <a:lnSpc>
                <a:spcPts val="2150"/>
              </a:lnSpc>
              <a:buNone/>
            </a:pPr>
            <a:r>
              <a:rPr lang="en-US" sz="1650" dirty="0">
                <a:solidFill>
                  <a:srgbClr val="EBEDF0"/>
                </a:solidFill>
                <a:latin typeface="Geist" pitchFamily="34" charset="0"/>
                <a:ea typeface="Geist" pitchFamily="34" charset="-122"/>
                <a:cs typeface="Geist" pitchFamily="34" charset="-120"/>
              </a:rPr>
              <a:t>Identifies and manages applications regardless of port.</a:t>
            </a:r>
            <a:endParaRPr lang="en-US" sz="1650" dirty="0"/>
          </a:p>
        </p:txBody>
      </p:sp>
      <p:pic>
        <p:nvPicPr>
          <p:cNvPr id="7" name="Image 1" descr="preencoded.png"/>
          <p:cNvPicPr>
            <a:picLocks noChangeAspect="1"/>
          </p:cNvPicPr>
          <p:nvPr/>
        </p:nvPicPr>
        <p:blipFill>
          <a:blip r:embed="rId4"/>
          <a:stretch>
            <a:fillRect/>
          </a:stretch>
        </p:blipFill>
        <p:spPr>
          <a:xfrm>
            <a:off x="7315200" y="2483406"/>
            <a:ext cx="6573560" cy="847606"/>
          </a:xfrm>
          <a:prstGeom prst="rect">
            <a:avLst/>
          </a:prstGeom>
        </p:spPr>
      </p:pic>
      <p:sp>
        <p:nvSpPr>
          <p:cNvPr id="8" name="Text 4"/>
          <p:cNvSpPr/>
          <p:nvPr/>
        </p:nvSpPr>
        <p:spPr>
          <a:xfrm>
            <a:off x="7527012" y="3542824"/>
            <a:ext cx="2648903" cy="344329"/>
          </a:xfrm>
          <a:prstGeom prst="rect">
            <a:avLst/>
          </a:prstGeom>
          <a:noFill/>
          <a:ln/>
        </p:spPr>
        <p:txBody>
          <a:bodyPr wrap="none" lIns="0" tIns="0" rIns="0" bIns="0" rtlCol="0" anchor="t"/>
          <a:lstStyle/>
          <a:p>
            <a:pPr marL="0" indent="0" algn="l">
              <a:lnSpc>
                <a:spcPts val="2700"/>
              </a:lnSpc>
              <a:buNone/>
            </a:pPr>
            <a:r>
              <a:rPr lang="en-US" sz="2050" b="1" dirty="0">
                <a:solidFill>
                  <a:srgbClr val="EBEDF0"/>
                </a:solidFill>
                <a:latin typeface="Geist Bold" pitchFamily="34" charset="0"/>
                <a:ea typeface="Geist Bold" pitchFamily="34" charset="-122"/>
                <a:cs typeface="Geist Bold" pitchFamily="34" charset="-120"/>
              </a:rPr>
              <a:t>Web Filter</a:t>
            </a:r>
            <a:endParaRPr lang="en-US" sz="2050" dirty="0"/>
          </a:p>
        </p:txBody>
      </p:sp>
      <p:sp>
        <p:nvSpPr>
          <p:cNvPr id="9" name="Text 5"/>
          <p:cNvSpPr/>
          <p:nvPr/>
        </p:nvSpPr>
        <p:spPr>
          <a:xfrm>
            <a:off x="7527012" y="4014192"/>
            <a:ext cx="6149935" cy="275511"/>
          </a:xfrm>
          <a:prstGeom prst="rect">
            <a:avLst/>
          </a:prstGeom>
          <a:noFill/>
          <a:ln/>
        </p:spPr>
        <p:txBody>
          <a:bodyPr wrap="none" lIns="0" tIns="0" rIns="0" bIns="0" rtlCol="0" anchor="t"/>
          <a:lstStyle/>
          <a:p>
            <a:pPr marL="0" indent="0" algn="l">
              <a:lnSpc>
                <a:spcPts val="2150"/>
              </a:lnSpc>
              <a:buNone/>
            </a:pPr>
            <a:r>
              <a:rPr lang="en-US" sz="1650" dirty="0">
                <a:solidFill>
                  <a:srgbClr val="EBEDF0"/>
                </a:solidFill>
                <a:latin typeface="Geist" pitchFamily="34" charset="0"/>
                <a:ea typeface="Geist" pitchFamily="34" charset="-122"/>
                <a:cs typeface="Geist" pitchFamily="34" charset="-120"/>
              </a:rPr>
              <a:t>Controls access to websites based on categories and content.</a:t>
            </a:r>
            <a:endParaRPr lang="en-US" sz="1650" dirty="0"/>
          </a:p>
        </p:txBody>
      </p:sp>
      <p:pic>
        <p:nvPicPr>
          <p:cNvPr id="10" name="Image 2" descr="preencoded.png"/>
          <p:cNvPicPr>
            <a:picLocks noChangeAspect="1"/>
          </p:cNvPicPr>
          <p:nvPr/>
        </p:nvPicPr>
        <p:blipFill>
          <a:blip r:embed="rId5"/>
          <a:stretch>
            <a:fillRect/>
          </a:stretch>
        </p:blipFill>
        <p:spPr>
          <a:xfrm>
            <a:off x="741640" y="4501515"/>
            <a:ext cx="6573560" cy="847606"/>
          </a:xfrm>
          <a:prstGeom prst="rect">
            <a:avLst/>
          </a:prstGeom>
        </p:spPr>
      </p:pic>
      <p:sp>
        <p:nvSpPr>
          <p:cNvPr id="11" name="Text 6"/>
          <p:cNvSpPr/>
          <p:nvPr/>
        </p:nvSpPr>
        <p:spPr>
          <a:xfrm>
            <a:off x="953453" y="5560933"/>
            <a:ext cx="2648903" cy="344329"/>
          </a:xfrm>
          <a:prstGeom prst="rect">
            <a:avLst/>
          </a:prstGeom>
          <a:noFill/>
          <a:ln/>
        </p:spPr>
        <p:txBody>
          <a:bodyPr wrap="none" lIns="0" tIns="0" rIns="0" bIns="0" rtlCol="0" anchor="t"/>
          <a:lstStyle/>
          <a:p>
            <a:pPr marL="0" indent="0" algn="l">
              <a:lnSpc>
                <a:spcPts val="2700"/>
              </a:lnSpc>
              <a:buNone/>
            </a:pPr>
            <a:r>
              <a:rPr lang="en-US" sz="2050" b="1" dirty="0">
                <a:solidFill>
                  <a:srgbClr val="EBEDF0"/>
                </a:solidFill>
                <a:latin typeface="Geist Bold" pitchFamily="34" charset="0"/>
                <a:ea typeface="Geist Bold" pitchFamily="34" charset="-122"/>
                <a:cs typeface="Geist Bold" pitchFamily="34" charset="-120"/>
              </a:rPr>
              <a:t>AntiVirus</a:t>
            </a:r>
            <a:endParaRPr lang="en-US" sz="2050" dirty="0"/>
          </a:p>
        </p:txBody>
      </p:sp>
      <p:sp>
        <p:nvSpPr>
          <p:cNvPr id="12" name="Text 7"/>
          <p:cNvSpPr/>
          <p:nvPr/>
        </p:nvSpPr>
        <p:spPr>
          <a:xfrm>
            <a:off x="953453" y="6032302"/>
            <a:ext cx="6149935" cy="275511"/>
          </a:xfrm>
          <a:prstGeom prst="rect">
            <a:avLst/>
          </a:prstGeom>
          <a:noFill/>
          <a:ln/>
        </p:spPr>
        <p:txBody>
          <a:bodyPr wrap="none" lIns="0" tIns="0" rIns="0" bIns="0" rtlCol="0" anchor="t"/>
          <a:lstStyle/>
          <a:p>
            <a:pPr marL="0" indent="0" algn="l">
              <a:lnSpc>
                <a:spcPts val="2150"/>
              </a:lnSpc>
              <a:buNone/>
            </a:pPr>
            <a:r>
              <a:rPr lang="en-US" sz="1650" dirty="0">
                <a:solidFill>
                  <a:srgbClr val="EBEDF0"/>
                </a:solidFill>
                <a:latin typeface="Geist" pitchFamily="34" charset="0"/>
                <a:ea typeface="Geist" pitchFamily="34" charset="-122"/>
                <a:cs typeface="Geist" pitchFamily="34" charset="-120"/>
              </a:rPr>
              <a:t>Scans for and neutralises malware and viruses.</a:t>
            </a:r>
            <a:endParaRPr lang="en-US" sz="1650" dirty="0"/>
          </a:p>
        </p:txBody>
      </p:sp>
      <p:pic>
        <p:nvPicPr>
          <p:cNvPr id="13" name="Image 3" descr="preencoded.png"/>
          <p:cNvPicPr>
            <a:picLocks noChangeAspect="1"/>
          </p:cNvPicPr>
          <p:nvPr/>
        </p:nvPicPr>
        <p:blipFill>
          <a:blip r:embed="rId6"/>
          <a:stretch>
            <a:fillRect/>
          </a:stretch>
        </p:blipFill>
        <p:spPr>
          <a:xfrm>
            <a:off x="7315200" y="4501515"/>
            <a:ext cx="6573560" cy="847606"/>
          </a:xfrm>
          <a:prstGeom prst="rect">
            <a:avLst/>
          </a:prstGeom>
        </p:spPr>
      </p:pic>
      <p:sp>
        <p:nvSpPr>
          <p:cNvPr id="14" name="Text 8"/>
          <p:cNvSpPr/>
          <p:nvPr/>
        </p:nvSpPr>
        <p:spPr>
          <a:xfrm>
            <a:off x="7527012" y="5560933"/>
            <a:ext cx="2648903" cy="344329"/>
          </a:xfrm>
          <a:prstGeom prst="rect">
            <a:avLst/>
          </a:prstGeom>
          <a:noFill/>
          <a:ln/>
        </p:spPr>
        <p:txBody>
          <a:bodyPr wrap="none" lIns="0" tIns="0" rIns="0" bIns="0" rtlCol="0" anchor="t"/>
          <a:lstStyle/>
          <a:p>
            <a:pPr marL="0" indent="0" algn="l">
              <a:lnSpc>
                <a:spcPts val="2700"/>
              </a:lnSpc>
              <a:buNone/>
            </a:pPr>
            <a:r>
              <a:rPr lang="en-US" sz="2050" b="1" dirty="0">
                <a:solidFill>
                  <a:srgbClr val="EBEDF0"/>
                </a:solidFill>
                <a:latin typeface="Geist Bold" pitchFamily="34" charset="0"/>
                <a:ea typeface="Geist Bold" pitchFamily="34" charset="-122"/>
                <a:cs typeface="Geist Bold" pitchFamily="34" charset="-120"/>
              </a:rPr>
              <a:t>IPS</a:t>
            </a:r>
            <a:endParaRPr lang="en-US" sz="2050" dirty="0"/>
          </a:p>
        </p:txBody>
      </p:sp>
      <p:sp>
        <p:nvSpPr>
          <p:cNvPr id="15" name="Text 9"/>
          <p:cNvSpPr/>
          <p:nvPr/>
        </p:nvSpPr>
        <p:spPr>
          <a:xfrm>
            <a:off x="7527012" y="6032302"/>
            <a:ext cx="6149935" cy="275511"/>
          </a:xfrm>
          <a:prstGeom prst="rect">
            <a:avLst/>
          </a:prstGeom>
          <a:noFill/>
          <a:ln/>
        </p:spPr>
        <p:txBody>
          <a:bodyPr wrap="none" lIns="0" tIns="0" rIns="0" bIns="0" rtlCol="0" anchor="t"/>
          <a:lstStyle/>
          <a:p>
            <a:pPr marL="0" indent="0" algn="l">
              <a:lnSpc>
                <a:spcPts val="2150"/>
              </a:lnSpc>
              <a:buNone/>
            </a:pPr>
            <a:r>
              <a:rPr lang="en-US" sz="1650" dirty="0">
                <a:solidFill>
                  <a:srgbClr val="EBEDF0"/>
                </a:solidFill>
                <a:latin typeface="Geist" pitchFamily="34" charset="0"/>
                <a:ea typeface="Geist" pitchFamily="34" charset="-122"/>
                <a:cs typeface="Geist" pitchFamily="34" charset="-120"/>
              </a:rPr>
              <a:t>Detects and prevents intrusion attempts and exploits.</a:t>
            </a:r>
            <a:endParaRPr lang="en-US" sz="1650" dirty="0"/>
          </a:p>
        </p:txBody>
      </p:sp>
      <p:sp>
        <p:nvSpPr>
          <p:cNvPr id="16" name="Text 10"/>
          <p:cNvSpPr/>
          <p:nvPr/>
        </p:nvSpPr>
        <p:spPr>
          <a:xfrm>
            <a:off x="1059418" y="6996351"/>
            <a:ext cx="12829342" cy="275511"/>
          </a:xfrm>
          <a:prstGeom prst="rect">
            <a:avLst/>
          </a:prstGeom>
          <a:noFill/>
          <a:ln/>
        </p:spPr>
        <p:txBody>
          <a:bodyPr wrap="none" lIns="0" tIns="0" rIns="0" bIns="0" rtlCol="0" anchor="t"/>
          <a:lstStyle/>
          <a:p>
            <a:pPr marL="0" indent="0" algn="l">
              <a:lnSpc>
                <a:spcPts val="2150"/>
              </a:lnSpc>
              <a:buNone/>
            </a:pPr>
            <a:r>
              <a:rPr lang="en-US" sz="1650" dirty="0">
                <a:solidFill>
                  <a:srgbClr val="EBEDF0"/>
                </a:solidFill>
                <a:latin typeface="Geist" pitchFamily="34" charset="0"/>
                <a:ea typeface="Geist" pitchFamily="34" charset="-122"/>
                <a:cs typeface="Geist" pitchFamily="34" charset="-120"/>
              </a:rPr>
              <a:t>The inspection order follows: </a:t>
            </a:r>
            <a:r>
              <a:rPr lang="en-US" sz="1650" b="1" dirty="0">
                <a:solidFill>
                  <a:srgbClr val="EBEDF0"/>
                </a:solidFill>
                <a:latin typeface="Geist" pitchFamily="34" charset="0"/>
                <a:ea typeface="Geist" pitchFamily="34" charset="-122"/>
                <a:cs typeface="Geist" pitchFamily="34" charset="-120"/>
              </a:rPr>
              <a:t>Application Control → Web Filter → AntiVirus → IPS</a:t>
            </a:r>
            <a:r>
              <a:rPr lang="en-US" sz="1650" dirty="0">
                <a:solidFill>
                  <a:srgbClr val="EBEDF0"/>
                </a:solidFill>
                <a:latin typeface="Geist" pitchFamily="34" charset="0"/>
                <a:ea typeface="Geist" pitchFamily="34" charset="-122"/>
                <a:cs typeface="Geist" pitchFamily="34" charset="-120"/>
              </a:rPr>
              <a:t>.</a:t>
            </a:r>
            <a:endParaRPr lang="en-US" sz="1650" dirty="0"/>
          </a:p>
        </p:txBody>
      </p:sp>
      <p:sp>
        <p:nvSpPr>
          <p:cNvPr id="17" name="Shape 11"/>
          <p:cNvSpPr/>
          <p:nvPr/>
        </p:nvSpPr>
        <p:spPr>
          <a:xfrm>
            <a:off x="741640" y="6757988"/>
            <a:ext cx="22860" cy="752237"/>
          </a:xfrm>
          <a:prstGeom prst="rect">
            <a:avLst/>
          </a:prstGeom>
          <a:solidFill>
            <a:srgbClr val="6296FF"/>
          </a:solidFill>
          <a:ln/>
        </p:spPr>
        <p:txBody>
          <a:bodyPr/>
          <a:lstStyle/>
          <a:p>
            <a:endParaRPr lang="en-US"/>
          </a:p>
        </p:txBody>
      </p:sp>
      <p:pic>
        <p:nvPicPr>
          <p:cNvPr id="19" name="Picture 18">
            <a:extLst>
              <a:ext uri="{FF2B5EF4-FFF2-40B4-BE49-F238E27FC236}">
                <a16:creationId xmlns:a16="http://schemas.microsoft.com/office/drawing/2014/main" id="{83908A69-30DD-8042-9DF6-88399DC2CC7A}"/>
              </a:ext>
            </a:extLst>
          </p:cNvPr>
          <p:cNvPicPr>
            <a:picLocks noChangeAspect="1"/>
          </p:cNvPicPr>
          <p:nvPr/>
        </p:nvPicPr>
        <p:blipFill>
          <a:blip r:embed="rId7"/>
          <a:stretch>
            <a:fillRect/>
          </a:stretch>
        </p:blipFill>
        <p:spPr>
          <a:xfrm>
            <a:off x="12382186" y="7376353"/>
            <a:ext cx="2248214" cy="7811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3296" y="513278"/>
            <a:ext cx="8261033" cy="485299"/>
          </a:xfrm>
          <a:prstGeom prst="rect">
            <a:avLst/>
          </a:prstGeom>
          <a:noFill/>
          <a:ln/>
        </p:spPr>
        <p:txBody>
          <a:bodyPr wrap="none" lIns="0" tIns="0" rIns="0" bIns="0" rtlCol="0" anchor="t"/>
          <a:lstStyle/>
          <a:p>
            <a:pPr marL="0" indent="0" algn="l">
              <a:lnSpc>
                <a:spcPts val="3800"/>
              </a:lnSpc>
              <a:buNone/>
            </a:pPr>
            <a:r>
              <a:rPr lang="en-US" sz="2900" b="1" dirty="0">
                <a:solidFill>
                  <a:srgbClr val="F2F5FA"/>
                </a:solidFill>
                <a:latin typeface="Geist Bold" pitchFamily="34" charset="0"/>
                <a:ea typeface="Geist Bold" pitchFamily="34" charset="-122"/>
                <a:cs typeface="Geist Bold" pitchFamily="34" charset="-120"/>
              </a:rPr>
              <a:t>Best Practices for FortiGate Security Profiles</a:t>
            </a:r>
            <a:endParaRPr lang="en-US" sz="2900" dirty="0"/>
          </a:p>
        </p:txBody>
      </p:sp>
      <p:sp>
        <p:nvSpPr>
          <p:cNvPr id="3" name="Shape 1"/>
          <p:cNvSpPr/>
          <p:nvPr/>
        </p:nvSpPr>
        <p:spPr>
          <a:xfrm>
            <a:off x="653296" y="1371838"/>
            <a:ext cx="746641" cy="1120021"/>
          </a:xfrm>
          <a:prstGeom prst="roundRect">
            <a:avLst>
              <a:gd name="adj" fmla="val 360045"/>
            </a:avLst>
          </a:prstGeom>
          <a:solidFill>
            <a:srgbClr val="101620"/>
          </a:solidFill>
          <a:ln w="22860">
            <a:solidFill>
              <a:srgbClr val="002A80"/>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886658" y="1749862"/>
            <a:ext cx="279916" cy="363974"/>
          </a:xfrm>
          <a:prstGeom prst="rect">
            <a:avLst/>
          </a:prstGeom>
        </p:spPr>
      </p:pic>
      <p:sp>
        <p:nvSpPr>
          <p:cNvPr id="5" name="Text 2"/>
          <p:cNvSpPr/>
          <p:nvPr/>
        </p:nvSpPr>
        <p:spPr>
          <a:xfrm>
            <a:off x="1586508" y="1558409"/>
            <a:ext cx="2333506" cy="303371"/>
          </a:xfrm>
          <a:prstGeom prst="rect">
            <a:avLst/>
          </a:prstGeom>
          <a:noFill/>
          <a:ln/>
        </p:spPr>
        <p:txBody>
          <a:bodyPr wrap="none" lIns="0" tIns="0" rIns="0" bIns="0" rtlCol="0" anchor="t"/>
          <a:lstStyle/>
          <a:p>
            <a:pPr marL="0" indent="0" algn="l">
              <a:lnSpc>
                <a:spcPts val="2350"/>
              </a:lnSpc>
              <a:buNone/>
            </a:pPr>
            <a:r>
              <a:rPr lang="en-US" sz="1800" b="1" dirty="0">
                <a:solidFill>
                  <a:srgbClr val="EBEDF0"/>
                </a:solidFill>
                <a:latin typeface="Geist Bold" pitchFamily="34" charset="0"/>
                <a:ea typeface="Geist Bold" pitchFamily="34" charset="-122"/>
                <a:cs typeface="Geist Bold" pitchFamily="34" charset="-120"/>
              </a:rPr>
              <a:t>Regularly Update</a:t>
            </a:r>
            <a:endParaRPr lang="en-US" sz="1800" dirty="0"/>
          </a:p>
        </p:txBody>
      </p:sp>
      <p:sp>
        <p:nvSpPr>
          <p:cNvPr id="6" name="Text 3"/>
          <p:cNvSpPr/>
          <p:nvPr/>
        </p:nvSpPr>
        <p:spPr>
          <a:xfrm>
            <a:off x="1586508" y="1973699"/>
            <a:ext cx="12390596" cy="242649"/>
          </a:xfrm>
          <a:prstGeom prst="rect">
            <a:avLst/>
          </a:prstGeom>
          <a:noFill/>
          <a:ln/>
        </p:spPr>
        <p:txBody>
          <a:bodyPr wrap="none" lIns="0" tIns="0" rIns="0" bIns="0" rtlCol="0" anchor="t"/>
          <a:lstStyle/>
          <a:p>
            <a:pPr marL="0" indent="0" algn="l">
              <a:lnSpc>
                <a:spcPts val="1900"/>
              </a:lnSpc>
              <a:buNone/>
            </a:pPr>
            <a:r>
              <a:rPr lang="en-US" sz="1450" dirty="0">
                <a:solidFill>
                  <a:srgbClr val="EBEDF0"/>
                </a:solidFill>
                <a:latin typeface="Geist" pitchFamily="34" charset="0"/>
                <a:ea typeface="Geist" pitchFamily="34" charset="-122"/>
                <a:cs typeface="Geist" pitchFamily="34" charset="-120"/>
              </a:rPr>
              <a:t>Ensure all signatures and FortiGuard services are consistently updated to protect against the latest threats.</a:t>
            </a:r>
            <a:endParaRPr lang="en-US" sz="1450" dirty="0"/>
          </a:p>
        </p:txBody>
      </p:sp>
      <p:sp>
        <p:nvSpPr>
          <p:cNvPr id="7" name="Shape 4"/>
          <p:cNvSpPr/>
          <p:nvPr/>
        </p:nvSpPr>
        <p:spPr>
          <a:xfrm>
            <a:off x="653296" y="2678430"/>
            <a:ext cx="746641" cy="1120021"/>
          </a:xfrm>
          <a:prstGeom prst="roundRect">
            <a:avLst>
              <a:gd name="adj" fmla="val 360045"/>
            </a:avLst>
          </a:prstGeom>
          <a:solidFill>
            <a:srgbClr val="101620"/>
          </a:solidFill>
          <a:ln w="22860">
            <a:solidFill>
              <a:srgbClr val="002A80"/>
            </a:solidFill>
            <a:prstDash val="solid"/>
          </a:ln>
        </p:spPr>
        <p:txBody>
          <a:bodyPr/>
          <a:lstStyle/>
          <a:p>
            <a:endParaRPr lang="en-US"/>
          </a:p>
        </p:txBody>
      </p:sp>
      <p:pic>
        <p:nvPicPr>
          <p:cNvPr id="8" name="Image 1" descr="preencoded.png"/>
          <p:cNvPicPr>
            <a:picLocks noChangeAspect="1"/>
          </p:cNvPicPr>
          <p:nvPr/>
        </p:nvPicPr>
        <p:blipFill>
          <a:blip r:embed="rId4"/>
          <a:stretch>
            <a:fillRect/>
          </a:stretch>
        </p:blipFill>
        <p:spPr>
          <a:xfrm>
            <a:off x="886658" y="3056453"/>
            <a:ext cx="279916" cy="363974"/>
          </a:xfrm>
          <a:prstGeom prst="rect">
            <a:avLst/>
          </a:prstGeom>
        </p:spPr>
      </p:pic>
      <p:sp>
        <p:nvSpPr>
          <p:cNvPr id="9" name="Text 5"/>
          <p:cNvSpPr/>
          <p:nvPr/>
        </p:nvSpPr>
        <p:spPr>
          <a:xfrm>
            <a:off x="1586508" y="2865001"/>
            <a:ext cx="2333506" cy="303371"/>
          </a:xfrm>
          <a:prstGeom prst="rect">
            <a:avLst/>
          </a:prstGeom>
          <a:noFill/>
          <a:ln/>
        </p:spPr>
        <p:txBody>
          <a:bodyPr wrap="none" lIns="0" tIns="0" rIns="0" bIns="0" rtlCol="0" anchor="t"/>
          <a:lstStyle/>
          <a:p>
            <a:pPr marL="0" indent="0" algn="l">
              <a:lnSpc>
                <a:spcPts val="2350"/>
              </a:lnSpc>
              <a:buNone/>
            </a:pPr>
            <a:r>
              <a:rPr lang="en-US" sz="1800" b="1" dirty="0">
                <a:solidFill>
                  <a:srgbClr val="EBEDF0"/>
                </a:solidFill>
                <a:latin typeface="Geist Bold" pitchFamily="34" charset="0"/>
                <a:ea typeface="Geist Bold" pitchFamily="34" charset="-122"/>
                <a:cs typeface="Geist Bold" pitchFamily="34" charset="-120"/>
              </a:rPr>
              <a:t>Enable Logging</a:t>
            </a:r>
            <a:endParaRPr lang="en-US" sz="1800" dirty="0"/>
          </a:p>
        </p:txBody>
      </p:sp>
      <p:sp>
        <p:nvSpPr>
          <p:cNvPr id="10" name="Text 6"/>
          <p:cNvSpPr/>
          <p:nvPr/>
        </p:nvSpPr>
        <p:spPr>
          <a:xfrm>
            <a:off x="1586508" y="3280291"/>
            <a:ext cx="12390596" cy="242649"/>
          </a:xfrm>
          <a:prstGeom prst="rect">
            <a:avLst/>
          </a:prstGeom>
          <a:noFill/>
          <a:ln/>
        </p:spPr>
        <p:txBody>
          <a:bodyPr wrap="none" lIns="0" tIns="0" rIns="0" bIns="0" rtlCol="0" anchor="t"/>
          <a:lstStyle/>
          <a:p>
            <a:pPr marL="0" indent="0" algn="l">
              <a:lnSpc>
                <a:spcPts val="1900"/>
              </a:lnSpc>
              <a:buNone/>
            </a:pPr>
            <a:r>
              <a:rPr lang="en-US" sz="1450" dirty="0">
                <a:solidFill>
                  <a:srgbClr val="EBEDF0"/>
                </a:solidFill>
                <a:latin typeface="Geist" pitchFamily="34" charset="0"/>
                <a:ea typeface="Geist" pitchFamily="34" charset="-122"/>
                <a:cs typeface="Geist" pitchFamily="34" charset="-120"/>
              </a:rPr>
              <a:t>Turn on logging for all security profiles to gain crucial visibility and facilitate efficient troubleshooting.</a:t>
            </a:r>
            <a:endParaRPr lang="en-US" sz="1450" dirty="0"/>
          </a:p>
        </p:txBody>
      </p:sp>
      <p:sp>
        <p:nvSpPr>
          <p:cNvPr id="11" name="Shape 7"/>
          <p:cNvSpPr/>
          <p:nvPr/>
        </p:nvSpPr>
        <p:spPr>
          <a:xfrm>
            <a:off x="653296" y="3985022"/>
            <a:ext cx="746641" cy="1120021"/>
          </a:xfrm>
          <a:prstGeom prst="roundRect">
            <a:avLst>
              <a:gd name="adj" fmla="val 360045"/>
            </a:avLst>
          </a:prstGeom>
          <a:solidFill>
            <a:srgbClr val="101620"/>
          </a:solidFill>
          <a:ln w="22860">
            <a:solidFill>
              <a:srgbClr val="002A80"/>
            </a:solidFill>
            <a:prstDash val="solid"/>
          </a:ln>
        </p:spPr>
        <p:txBody>
          <a:bodyPr/>
          <a:lstStyle/>
          <a:p>
            <a:endParaRPr lang="en-US"/>
          </a:p>
        </p:txBody>
      </p:sp>
      <p:pic>
        <p:nvPicPr>
          <p:cNvPr id="12" name="Image 2" descr="preencoded.png"/>
          <p:cNvPicPr>
            <a:picLocks noChangeAspect="1"/>
          </p:cNvPicPr>
          <p:nvPr/>
        </p:nvPicPr>
        <p:blipFill>
          <a:blip r:embed="rId5"/>
          <a:stretch>
            <a:fillRect/>
          </a:stretch>
        </p:blipFill>
        <p:spPr>
          <a:xfrm>
            <a:off x="886658" y="4363045"/>
            <a:ext cx="279916" cy="363974"/>
          </a:xfrm>
          <a:prstGeom prst="rect">
            <a:avLst/>
          </a:prstGeom>
        </p:spPr>
      </p:pic>
      <p:sp>
        <p:nvSpPr>
          <p:cNvPr id="13" name="Text 8"/>
          <p:cNvSpPr/>
          <p:nvPr/>
        </p:nvSpPr>
        <p:spPr>
          <a:xfrm>
            <a:off x="1586508" y="4171593"/>
            <a:ext cx="2453759" cy="303371"/>
          </a:xfrm>
          <a:prstGeom prst="rect">
            <a:avLst/>
          </a:prstGeom>
          <a:noFill/>
          <a:ln/>
        </p:spPr>
        <p:txBody>
          <a:bodyPr wrap="none" lIns="0" tIns="0" rIns="0" bIns="0" rtlCol="0" anchor="t"/>
          <a:lstStyle/>
          <a:p>
            <a:pPr marL="0" indent="0" algn="l">
              <a:lnSpc>
                <a:spcPts val="2350"/>
              </a:lnSpc>
              <a:buNone/>
            </a:pPr>
            <a:r>
              <a:rPr lang="en-US" sz="1800" b="1" dirty="0">
                <a:solidFill>
                  <a:srgbClr val="EBEDF0"/>
                </a:solidFill>
                <a:latin typeface="Geist Bold" pitchFamily="34" charset="0"/>
                <a:ea typeface="Geist Bold" pitchFamily="34" charset="-122"/>
                <a:cs typeface="Geist Bold" pitchFamily="34" charset="-120"/>
              </a:rPr>
              <a:t>Balance Performance</a:t>
            </a:r>
            <a:endParaRPr lang="en-US" sz="1800" dirty="0"/>
          </a:p>
        </p:txBody>
      </p:sp>
      <p:sp>
        <p:nvSpPr>
          <p:cNvPr id="14" name="Text 9"/>
          <p:cNvSpPr/>
          <p:nvPr/>
        </p:nvSpPr>
        <p:spPr>
          <a:xfrm>
            <a:off x="1586508" y="4586883"/>
            <a:ext cx="12390596" cy="242649"/>
          </a:xfrm>
          <a:prstGeom prst="rect">
            <a:avLst/>
          </a:prstGeom>
          <a:noFill/>
          <a:ln/>
        </p:spPr>
        <p:txBody>
          <a:bodyPr wrap="none" lIns="0" tIns="0" rIns="0" bIns="0" rtlCol="0" anchor="t"/>
          <a:lstStyle/>
          <a:p>
            <a:pPr marL="0" indent="0" algn="l">
              <a:lnSpc>
                <a:spcPts val="1900"/>
              </a:lnSpc>
              <a:buNone/>
            </a:pPr>
            <a:r>
              <a:rPr lang="en-US" sz="1450" dirty="0">
                <a:solidFill>
                  <a:srgbClr val="EBEDF0"/>
                </a:solidFill>
                <a:latin typeface="Geist" pitchFamily="34" charset="0"/>
                <a:ea typeface="Geist" pitchFamily="34" charset="-122"/>
                <a:cs typeface="Geist" pitchFamily="34" charset="-120"/>
              </a:rPr>
              <a:t>Optimise the balance between inspection depth and network performance to avoid bottlenecks.</a:t>
            </a:r>
            <a:endParaRPr lang="en-US" sz="1450" dirty="0"/>
          </a:p>
        </p:txBody>
      </p:sp>
      <p:sp>
        <p:nvSpPr>
          <p:cNvPr id="15" name="Shape 10"/>
          <p:cNvSpPr/>
          <p:nvPr/>
        </p:nvSpPr>
        <p:spPr>
          <a:xfrm>
            <a:off x="653296" y="5291614"/>
            <a:ext cx="746641" cy="1120021"/>
          </a:xfrm>
          <a:prstGeom prst="roundRect">
            <a:avLst>
              <a:gd name="adj" fmla="val 360045"/>
            </a:avLst>
          </a:prstGeom>
          <a:solidFill>
            <a:srgbClr val="101620"/>
          </a:solidFill>
          <a:ln w="22860">
            <a:solidFill>
              <a:srgbClr val="002A80"/>
            </a:solidFill>
            <a:prstDash val="solid"/>
          </a:ln>
        </p:spPr>
        <p:txBody>
          <a:bodyPr/>
          <a:lstStyle/>
          <a:p>
            <a:endParaRPr lang="en-US"/>
          </a:p>
        </p:txBody>
      </p:sp>
      <p:pic>
        <p:nvPicPr>
          <p:cNvPr id="16" name="Image 3" descr="preencoded.png"/>
          <p:cNvPicPr>
            <a:picLocks noChangeAspect="1"/>
          </p:cNvPicPr>
          <p:nvPr/>
        </p:nvPicPr>
        <p:blipFill>
          <a:blip r:embed="rId6"/>
          <a:stretch>
            <a:fillRect/>
          </a:stretch>
        </p:blipFill>
        <p:spPr>
          <a:xfrm>
            <a:off x="886658" y="5669637"/>
            <a:ext cx="279916" cy="363974"/>
          </a:xfrm>
          <a:prstGeom prst="rect">
            <a:avLst/>
          </a:prstGeom>
        </p:spPr>
      </p:pic>
      <p:sp>
        <p:nvSpPr>
          <p:cNvPr id="17" name="Text 11"/>
          <p:cNvSpPr/>
          <p:nvPr/>
        </p:nvSpPr>
        <p:spPr>
          <a:xfrm>
            <a:off x="1586508" y="5478185"/>
            <a:ext cx="2696528" cy="303371"/>
          </a:xfrm>
          <a:prstGeom prst="rect">
            <a:avLst/>
          </a:prstGeom>
          <a:noFill/>
          <a:ln/>
        </p:spPr>
        <p:txBody>
          <a:bodyPr wrap="none" lIns="0" tIns="0" rIns="0" bIns="0" rtlCol="0" anchor="t"/>
          <a:lstStyle/>
          <a:p>
            <a:pPr marL="0" indent="0" algn="l">
              <a:lnSpc>
                <a:spcPts val="2350"/>
              </a:lnSpc>
              <a:buNone/>
            </a:pPr>
            <a:r>
              <a:rPr lang="en-US" sz="1800" b="1" dirty="0">
                <a:solidFill>
                  <a:srgbClr val="EBEDF0"/>
                </a:solidFill>
                <a:latin typeface="Geist Bold" pitchFamily="34" charset="0"/>
                <a:ea typeface="Geist Bold" pitchFamily="34" charset="-122"/>
                <a:cs typeface="Geist Bold" pitchFamily="34" charset="-120"/>
              </a:rPr>
              <a:t>Implement DoS Policies</a:t>
            </a:r>
            <a:endParaRPr lang="en-US" sz="1800" dirty="0"/>
          </a:p>
        </p:txBody>
      </p:sp>
      <p:sp>
        <p:nvSpPr>
          <p:cNvPr id="18" name="Text 12"/>
          <p:cNvSpPr/>
          <p:nvPr/>
        </p:nvSpPr>
        <p:spPr>
          <a:xfrm>
            <a:off x="1586508" y="5893475"/>
            <a:ext cx="12390596" cy="242649"/>
          </a:xfrm>
          <a:prstGeom prst="rect">
            <a:avLst/>
          </a:prstGeom>
          <a:noFill/>
          <a:ln/>
        </p:spPr>
        <p:txBody>
          <a:bodyPr wrap="none" lIns="0" tIns="0" rIns="0" bIns="0" rtlCol="0" anchor="t"/>
          <a:lstStyle/>
          <a:p>
            <a:pPr marL="0" indent="0" algn="l">
              <a:lnSpc>
                <a:spcPts val="1900"/>
              </a:lnSpc>
              <a:buNone/>
            </a:pPr>
            <a:r>
              <a:rPr lang="en-US" sz="1450" dirty="0">
                <a:solidFill>
                  <a:srgbClr val="EBEDF0"/>
                </a:solidFill>
                <a:latin typeface="Geist" pitchFamily="34" charset="0"/>
                <a:ea typeface="Geist" pitchFamily="34" charset="-122"/>
                <a:cs typeface="Geist" pitchFamily="34" charset="-120"/>
              </a:rPr>
              <a:t>Utilise denial-of-service (DoS) policies to filter illegitimate traffic early and mitigate attacks.</a:t>
            </a:r>
            <a:endParaRPr lang="en-US" sz="1450" dirty="0"/>
          </a:p>
        </p:txBody>
      </p:sp>
      <p:sp>
        <p:nvSpPr>
          <p:cNvPr id="19" name="Shape 13"/>
          <p:cNvSpPr/>
          <p:nvPr/>
        </p:nvSpPr>
        <p:spPr>
          <a:xfrm>
            <a:off x="653296" y="6598206"/>
            <a:ext cx="746641" cy="1120021"/>
          </a:xfrm>
          <a:prstGeom prst="roundRect">
            <a:avLst>
              <a:gd name="adj" fmla="val 360045"/>
            </a:avLst>
          </a:prstGeom>
          <a:solidFill>
            <a:srgbClr val="101620"/>
          </a:solidFill>
          <a:ln w="22860">
            <a:solidFill>
              <a:srgbClr val="002A80"/>
            </a:solidFill>
            <a:prstDash val="solid"/>
          </a:ln>
        </p:spPr>
        <p:txBody>
          <a:bodyPr/>
          <a:lstStyle/>
          <a:p>
            <a:endParaRPr lang="en-US"/>
          </a:p>
        </p:txBody>
      </p:sp>
      <p:pic>
        <p:nvPicPr>
          <p:cNvPr id="20" name="Image 4" descr="preencoded.png"/>
          <p:cNvPicPr>
            <a:picLocks noChangeAspect="1"/>
          </p:cNvPicPr>
          <p:nvPr/>
        </p:nvPicPr>
        <p:blipFill>
          <a:blip r:embed="rId7"/>
          <a:stretch>
            <a:fillRect/>
          </a:stretch>
        </p:blipFill>
        <p:spPr>
          <a:xfrm>
            <a:off x="886658" y="6976229"/>
            <a:ext cx="279916" cy="363974"/>
          </a:xfrm>
          <a:prstGeom prst="rect">
            <a:avLst/>
          </a:prstGeom>
        </p:spPr>
      </p:pic>
      <p:sp>
        <p:nvSpPr>
          <p:cNvPr id="21" name="Text 14"/>
          <p:cNvSpPr/>
          <p:nvPr/>
        </p:nvSpPr>
        <p:spPr>
          <a:xfrm>
            <a:off x="1586508" y="6784777"/>
            <a:ext cx="2333506" cy="303371"/>
          </a:xfrm>
          <a:prstGeom prst="rect">
            <a:avLst/>
          </a:prstGeom>
          <a:noFill/>
          <a:ln/>
        </p:spPr>
        <p:txBody>
          <a:bodyPr wrap="none" lIns="0" tIns="0" rIns="0" bIns="0" rtlCol="0" anchor="t"/>
          <a:lstStyle/>
          <a:p>
            <a:pPr marL="0" indent="0" algn="l">
              <a:lnSpc>
                <a:spcPts val="2350"/>
              </a:lnSpc>
              <a:buNone/>
            </a:pPr>
            <a:r>
              <a:rPr lang="en-US" sz="1800" b="1" dirty="0">
                <a:solidFill>
                  <a:srgbClr val="EBEDF0"/>
                </a:solidFill>
                <a:latin typeface="Geist Bold" pitchFamily="34" charset="0"/>
                <a:ea typeface="Geist Bold" pitchFamily="34" charset="-122"/>
                <a:cs typeface="Geist Bold" pitchFamily="34" charset="-120"/>
              </a:rPr>
              <a:t>Periodic Review</a:t>
            </a:r>
            <a:endParaRPr lang="en-US" sz="1800" dirty="0"/>
          </a:p>
        </p:txBody>
      </p:sp>
      <p:sp>
        <p:nvSpPr>
          <p:cNvPr id="22" name="Text 15"/>
          <p:cNvSpPr/>
          <p:nvPr/>
        </p:nvSpPr>
        <p:spPr>
          <a:xfrm>
            <a:off x="1586508" y="7200067"/>
            <a:ext cx="12390596" cy="242649"/>
          </a:xfrm>
          <a:prstGeom prst="rect">
            <a:avLst/>
          </a:prstGeom>
          <a:noFill/>
          <a:ln/>
        </p:spPr>
        <p:txBody>
          <a:bodyPr wrap="none" lIns="0" tIns="0" rIns="0" bIns="0" rtlCol="0" anchor="t"/>
          <a:lstStyle/>
          <a:p>
            <a:pPr marL="0" indent="0" algn="l">
              <a:lnSpc>
                <a:spcPts val="1900"/>
              </a:lnSpc>
              <a:buNone/>
            </a:pPr>
            <a:r>
              <a:rPr lang="en-US" sz="1450" dirty="0">
                <a:solidFill>
                  <a:srgbClr val="EBEDF0"/>
                </a:solidFill>
                <a:latin typeface="Geist" pitchFamily="34" charset="0"/>
                <a:ea typeface="Geist" pitchFamily="34" charset="-122"/>
                <a:cs typeface="Geist" pitchFamily="34" charset="-120"/>
              </a:rPr>
              <a:t>Conduct regular reviews of your security profiles to adapt to evolving network requirements and threat landscapes.</a:t>
            </a:r>
            <a:endParaRPr lang="en-US" sz="1450" dirty="0"/>
          </a:p>
        </p:txBody>
      </p:sp>
      <p:pic>
        <p:nvPicPr>
          <p:cNvPr id="24" name="Picture 23">
            <a:extLst>
              <a:ext uri="{FF2B5EF4-FFF2-40B4-BE49-F238E27FC236}">
                <a16:creationId xmlns:a16="http://schemas.microsoft.com/office/drawing/2014/main" id="{DE262C06-E4A9-F553-0AC6-30108D791657}"/>
              </a:ext>
            </a:extLst>
          </p:cNvPr>
          <p:cNvPicPr>
            <a:picLocks noChangeAspect="1"/>
          </p:cNvPicPr>
          <p:nvPr/>
        </p:nvPicPr>
        <p:blipFill>
          <a:blip r:embed="rId8"/>
          <a:stretch>
            <a:fillRect/>
          </a:stretch>
        </p:blipFill>
        <p:spPr>
          <a:xfrm>
            <a:off x="12382186" y="7390997"/>
            <a:ext cx="2248214" cy="7811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094256" y="0"/>
            <a:ext cx="1536144" cy="8229600"/>
          </a:xfrm>
          <a:prstGeom prst="rect">
            <a:avLst/>
          </a:prstGeom>
        </p:spPr>
      </p:pic>
      <p:sp>
        <p:nvSpPr>
          <p:cNvPr id="3" name="Text 0"/>
          <p:cNvSpPr/>
          <p:nvPr/>
        </p:nvSpPr>
        <p:spPr>
          <a:xfrm>
            <a:off x="347741" y="712278"/>
            <a:ext cx="11579781" cy="1179433"/>
          </a:xfrm>
          <a:prstGeom prst="rect">
            <a:avLst/>
          </a:prstGeom>
          <a:noFill/>
          <a:ln/>
        </p:spPr>
        <p:txBody>
          <a:bodyPr wrap="square" lIns="0" tIns="0" rIns="0" bIns="0" rtlCol="0" anchor="t"/>
          <a:lstStyle/>
          <a:p>
            <a:pPr marL="0" indent="0" algn="l">
              <a:lnSpc>
                <a:spcPts val="4600"/>
              </a:lnSpc>
              <a:buNone/>
            </a:pPr>
            <a:r>
              <a:rPr lang="en-US" sz="3550" dirty="0">
                <a:solidFill>
                  <a:srgbClr val="F2F5FA"/>
                </a:solidFill>
                <a:ea typeface="Geist Bold" pitchFamily="34" charset="-122"/>
                <a:cs typeface="Geist Bold" pitchFamily="34" charset="-120"/>
              </a:rPr>
              <a:t>FortiGate Security Profiles: Network’s First Line of Defence</a:t>
            </a:r>
            <a:endParaRPr lang="en-US" sz="3550" dirty="0"/>
          </a:p>
        </p:txBody>
      </p:sp>
      <p:sp>
        <p:nvSpPr>
          <p:cNvPr id="4" name="Text 1"/>
          <p:cNvSpPr/>
          <p:nvPr/>
        </p:nvSpPr>
        <p:spPr>
          <a:xfrm>
            <a:off x="517821" y="2470331"/>
            <a:ext cx="5361845" cy="941524"/>
          </a:xfrm>
          <a:prstGeom prst="rect">
            <a:avLst/>
          </a:prstGeom>
          <a:noFill/>
          <a:ln/>
        </p:spPr>
        <p:txBody>
          <a:bodyPr wrap="square" lIns="0" tIns="0" rIns="0" bIns="0" rtlCol="0" anchor="t"/>
          <a:lstStyle/>
          <a:p>
            <a:pPr marL="0" indent="0" algn="l">
              <a:lnSpc>
                <a:spcPts val="2300"/>
              </a:lnSpc>
              <a:buNone/>
            </a:pPr>
            <a:r>
              <a:rPr lang="en-US" sz="1750" b="1" dirty="0">
                <a:solidFill>
                  <a:srgbClr val="487CFF"/>
                </a:solidFill>
                <a:latin typeface="Geist" pitchFamily="34" charset="0"/>
                <a:ea typeface="Geist" pitchFamily="34" charset="-122"/>
                <a:cs typeface="Geist" pitchFamily="34" charset="-120"/>
              </a:rPr>
              <a:t>FortiGate Security Profiles provide strong and flexible layered protection, adapted to your network needs.</a:t>
            </a:r>
            <a:endParaRPr lang="en-US" sz="1750" dirty="0"/>
          </a:p>
        </p:txBody>
      </p:sp>
      <p:sp>
        <p:nvSpPr>
          <p:cNvPr id="5" name="Shape 2"/>
          <p:cNvSpPr/>
          <p:nvPr/>
        </p:nvSpPr>
        <p:spPr>
          <a:xfrm>
            <a:off x="378221" y="2463162"/>
            <a:ext cx="30480" cy="1099899"/>
          </a:xfrm>
          <a:prstGeom prst="rect">
            <a:avLst/>
          </a:prstGeom>
          <a:solidFill>
            <a:srgbClr val="6296FF"/>
          </a:solidFill>
          <a:ln/>
        </p:spPr>
        <p:txBody>
          <a:bodyPr/>
          <a:lstStyle/>
          <a:p>
            <a:endParaRPr lang="en-US"/>
          </a:p>
        </p:txBody>
      </p:sp>
      <p:sp>
        <p:nvSpPr>
          <p:cNvPr id="6" name="Shape 3"/>
          <p:cNvSpPr/>
          <p:nvPr/>
        </p:nvSpPr>
        <p:spPr>
          <a:xfrm>
            <a:off x="703691" y="4817745"/>
            <a:ext cx="3708678" cy="1383744"/>
          </a:xfrm>
          <a:prstGeom prst="roundRect">
            <a:avLst>
              <a:gd name="adj" fmla="val 6885"/>
            </a:avLst>
          </a:prstGeom>
          <a:solidFill>
            <a:srgbClr val="101620"/>
          </a:solidFill>
          <a:ln w="22860">
            <a:solidFill>
              <a:srgbClr val="002A80"/>
            </a:solidFill>
            <a:prstDash val="solid"/>
          </a:ln>
        </p:spPr>
        <p:txBody>
          <a:bodyPr/>
          <a:lstStyle/>
          <a:p>
            <a:endParaRPr lang="en-US"/>
          </a:p>
        </p:txBody>
      </p:sp>
      <p:sp>
        <p:nvSpPr>
          <p:cNvPr id="7" name="Text 4"/>
          <p:cNvSpPr/>
          <p:nvPr/>
        </p:nvSpPr>
        <p:spPr>
          <a:xfrm>
            <a:off x="1043464" y="5067419"/>
            <a:ext cx="3209330" cy="884396"/>
          </a:xfrm>
          <a:prstGeom prst="rect">
            <a:avLst/>
          </a:prstGeom>
          <a:noFill/>
          <a:ln/>
        </p:spPr>
        <p:txBody>
          <a:bodyPr wrap="square" lIns="0" tIns="0" rIns="0" bIns="0" rtlCol="0" anchor="t"/>
          <a:lstStyle/>
          <a:p>
            <a:pPr marL="0" indent="0" algn="l">
              <a:lnSpc>
                <a:spcPts val="2300"/>
              </a:lnSpc>
              <a:buNone/>
            </a:pPr>
            <a:r>
              <a:rPr lang="en-US" sz="1750" b="1" dirty="0">
                <a:solidFill>
                  <a:srgbClr val="EBEDF0"/>
                </a:solidFill>
                <a:latin typeface="Geist" pitchFamily="34" charset="0"/>
                <a:ea typeface="Geist" pitchFamily="34" charset="-122"/>
                <a:cs typeface="Geist" pitchFamily="34" charset="-120"/>
              </a:rPr>
              <a:t>Flexible Layered Protection</a:t>
            </a:r>
            <a:r>
              <a:rPr lang="en-US" sz="1750" dirty="0">
                <a:solidFill>
                  <a:srgbClr val="EBEDF0"/>
                </a:solidFill>
                <a:latin typeface="Geist" pitchFamily="34" charset="0"/>
                <a:ea typeface="Geist" pitchFamily="34" charset="-122"/>
                <a:cs typeface="Geist" pitchFamily="34" charset="-120"/>
              </a:rPr>
              <a:t> → Customized for your network traffic and risks</a:t>
            </a:r>
            <a:endParaRPr lang="en-US" sz="1750" dirty="0"/>
          </a:p>
        </p:txBody>
      </p:sp>
      <p:sp>
        <p:nvSpPr>
          <p:cNvPr id="8" name="Shape 5"/>
          <p:cNvSpPr/>
          <p:nvPr/>
        </p:nvSpPr>
        <p:spPr>
          <a:xfrm>
            <a:off x="703691" y="6334311"/>
            <a:ext cx="3708678" cy="1383744"/>
          </a:xfrm>
          <a:prstGeom prst="roundRect">
            <a:avLst>
              <a:gd name="adj" fmla="val 6885"/>
            </a:avLst>
          </a:prstGeom>
          <a:solidFill>
            <a:srgbClr val="101620"/>
          </a:solidFill>
          <a:ln w="22860">
            <a:solidFill>
              <a:srgbClr val="002A80"/>
            </a:solidFill>
            <a:prstDash val="solid"/>
          </a:ln>
        </p:spPr>
        <p:txBody>
          <a:bodyPr/>
          <a:lstStyle/>
          <a:p>
            <a:endParaRPr lang="en-US"/>
          </a:p>
        </p:txBody>
      </p:sp>
      <p:sp>
        <p:nvSpPr>
          <p:cNvPr id="9" name="Text 6"/>
          <p:cNvSpPr/>
          <p:nvPr/>
        </p:nvSpPr>
        <p:spPr>
          <a:xfrm>
            <a:off x="953365" y="6583985"/>
            <a:ext cx="3209330" cy="884396"/>
          </a:xfrm>
          <a:prstGeom prst="rect">
            <a:avLst/>
          </a:prstGeom>
          <a:noFill/>
          <a:ln/>
        </p:spPr>
        <p:txBody>
          <a:bodyPr wrap="square" lIns="0" tIns="0" rIns="0" bIns="0" rtlCol="0" anchor="t"/>
          <a:lstStyle/>
          <a:p>
            <a:pPr marL="0" indent="0" algn="l">
              <a:lnSpc>
                <a:spcPts val="2300"/>
              </a:lnSpc>
              <a:buNone/>
            </a:pPr>
            <a:r>
              <a:rPr lang="en-US" sz="1750" b="1" dirty="0">
                <a:solidFill>
                  <a:srgbClr val="EBEDF0"/>
                </a:solidFill>
                <a:latin typeface="Geist" pitchFamily="34" charset="0"/>
                <a:ea typeface="Geist" pitchFamily="34" charset="-122"/>
                <a:cs typeface="Geist" pitchFamily="34" charset="-120"/>
              </a:rPr>
              <a:t>Intelligent, Adaptive Security</a:t>
            </a:r>
            <a:r>
              <a:rPr lang="en-US" sz="1750" dirty="0">
                <a:solidFill>
                  <a:srgbClr val="EBEDF0"/>
                </a:solidFill>
                <a:latin typeface="Geist" pitchFamily="34" charset="0"/>
                <a:ea typeface="Geist" pitchFamily="34" charset="-122"/>
                <a:cs typeface="Geist" pitchFamily="34" charset="-120"/>
              </a:rPr>
              <a:t> → Adds advanced capabilities to firewall policies</a:t>
            </a:r>
            <a:endParaRPr lang="en-US" sz="1750" dirty="0"/>
          </a:p>
        </p:txBody>
      </p:sp>
      <p:sp>
        <p:nvSpPr>
          <p:cNvPr id="10" name="Shape 7"/>
          <p:cNvSpPr/>
          <p:nvPr/>
        </p:nvSpPr>
        <p:spPr>
          <a:xfrm>
            <a:off x="4639182" y="6334311"/>
            <a:ext cx="3708797" cy="1383744"/>
          </a:xfrm>
          <a:prstGeom prst="roundRect">
            <a:avLst>
              <a:gd name="adj" fmla="val 6885"/>
            </a:avLst>
          </a:prstGeom>
          <a:solidFill>
            <a:srgbClr val="101620"/>
          </a:solidFill>
          <a:ln w="22860">
            <a:solidFill>
              <a:srgbClr val="002A80"/>
            </a:solidFill>
            <a:prstDash val="solid"/>
          </a:ln>
        </p:spPr>
        <p:txBody>
          <a:bodyPr/>
          <a:lstStyle/>
          <a:p>
            <a:endParaRPr lang="en-US"/>
          </a:p>
        </p:txBody>
      </p:sp>
      <p:sp>
        <p:nvSpPr>
          <p:cNvPr id="11" name="Text 8"/>
          <p:cNvSpPr/>
          <p:nvPr/>
        </p:nvSpPr>
        <p:spPr>
          <a:xfrm>
            <a:off x="4888857" y="6583985"/>
            <a:ext cx="3209449" cy="884396"/>
          </a:xfrm>
          <a:prstGeom prst="rect">
            <a:avLst/>
          </a:prstGeom>
          <a:noFill/>
          <a:ln/>
        </p:spPr>
        <p:txBody>
          <a:bodyPr wrap="square" lIns="0" tIns="0" rIns="0" bIns="0" rtlCol="0" anchor="t"/>
          <a:lstStyle/>
          <a:p>
            <a:pPr marL="0" indent="0" algn="l">
              <a:lnSpc>
                <a:spcPts val="2300"/>
              </a:lnSpc>
              <a:buNone/>
            </a:pPr>
            <a:r>
              <a:rPr lang="en-US" sz="1750" b="1" dirty="0">
                <a:solidFill>
                  <a:srgbClr val="EBEDF0"/>
                </a:solidFill>
                <a:latin typeface="Geist" pitchFamily="34" charset="0"/>
                <a:ea typeface="Geist" pitchFamily="34" charset="-122"/>
                <a:cs typeface="Geist" pitchFamily="34" charset="-120"/>
              </a:rPr>
              <a:t>Stay Ahead of Threats</a:t>
            </a:r>
            <a:r>
              <a:rPr lang="en-US" sz="1750" dirty="0">
                <a:solidFill>
                  <a:srgbClr val="EBEDF0"/>
                </a:solidFill>
                <a:latin typeface="Geist" pitchFamily="34" charset="0"/>
                <a:ea typeface="Geist" pitchFamily="34" charset="-122"/>
                <a:cs typeface="Geist" pitchFamily="34" charset="-120"/>
              </a:rPr>
              <a:t> → Use FortiGate profiles for proactive defense against new threats</a:t>
            </a:r>
            <a:endParaRPr lang="en-US" sz="1750" dirty="0"/>
          </a:p>
        </p:txBody>
      </p:sp>
      <p:pic>
        <p:nvPicPr>
          <p:cNvPr id="13" name="Picture 12">
            <a:extLst>
              <a:ext uri="{FF2B5EF4-FFF2-40B4-BE49-F238E27FC236}">
                <a16:creationId xmlns:a16="http://schemas.microsoft.com/office/drawing/2014/main" id="{15459E8A-C45B-903D-1A61-28BB854D4969}"/>
              </a:ext>
            </a:extLst>
          </p:cNvPr>
          <p:cNvPicPr>
            <a:picLocks noChangeAspect="1"/>
          </p:cNvPicPr>
          <p:nvPr/>
        </p:nvPicPr>
        <p:blipFill>
          <a:blip r:embed="rId4"/>
          <a:stretch>
            <a:fillRect/>
          </a:stretch>
        </p:blipFill>
        <p:spPr>
          <a:xfrm>
            <a:off x="12373570" y="7448441"/>
            <a:ext cx="2248214" cy="781159"/>
          </a:xfrm>
          <a:prstGeom prst="rect">
            <a:avLst/>
          </a:prstGeom>
        </p:spPr>
      </p:pic>
      <p:pic>
        <p:nvPicPr>
          <p:cNvPr id="17" name="Picture 16" descr="A diagram of firewall security&#10;&#10;AI-generated content may be incorrect.">
            <a:extLst>
              <a:ext uri="{FF2B5EF4-FFF2-40B4-BE49-F238E27FC236}">
                <a16:creationId xmlns:a16="http://schemas.microsoft.com/office/drawing/2014/main" id="{37A7AAFE-D20C-4C6C-93FC-582EF4566AA9}"/>
              </a:ext>
            </a:extLst>
          </p:cNvPr>
          <p:cNvPicPr>
            <a:picLocks noChangeAspect="1"/>
          </p:cNvPicPr>
          <p:nvPr/>
        </p:nvPicPr>
        <p:blipFill>
          <a:blip r:embed="rId5"/>
          <a:stretch>
            <a:fillRect/>
          </a:stretch>
        </p:blipFill>
        <p:spPr>
          <a:xfrm>
            <a:off x="5879667" y="1355386"/>
            <a:ext cx="8666320" cy="48540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855</Words>
  <Application>Microsoft Office PowerPoint</Application>
  <PresentationFormat>Custom</PresentationFormat>
  <Paragraphs>93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Geist</vt:lpstr>
      <vt:lpstr>Geist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Saif Samer el tehawy</cp:lastModifiedBy>
  <cp:revision>2</cp:revision>
  <dcterms:created xsi:type="dcterms:W3CDTF">2025-09-29T19:11:22Z</dcterms:created>
  <dcterms:modified xsi:type="dcterms:W3CDTF">2025-09-29T19:29:58Z</dcterms:modified>
</cp:coreProperties>
</file>